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0" r:id="rId3"/>
    <p:sldId id="311" r:id="rId4"/>
    <p:sldId id="313" r:id="rId5"/>
    <p:sldId id="312" r:id="rId6"/>
    <p:sldId id="314" r:id="rId7"/>
    <p:sldId id="315" r:id="rId8"/>
    <p:sldId id="27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8" r:id="rId29"/>
    <p:sldId id="280" r:id="rId30"/>
    <p:sldId id="279"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5" r:id="rId45"/>
    <p:sldId id="294"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2184"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4A2D0A4-9E79-504B-8219-09BD0DD7C768}" type="datetimeFigureOut">
              <a:rPr lang="en-US" smtClean="0"/>
              <a:t>17/06/2014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279157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4A2D0A4-9E79-504B-8219-09BD0DD7C768}" type="datetimeFigureOut">
              <a:rPr lang="en-US" smtClean="0"/>
              <a:t>17/06/2014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313736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4A2D0A4-9E79-504B-8219-09BD0DD7C768}" type="datetimeFigureOut">
              <a:rPr lang="en-US" smtClean="0"/>
              <a:t>17/06/2014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40031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4A2D0A4-9E79-504B-8219-09BD0DD7C768}" type="datetimeFigureOut">
              <a:rPr lang="en-US" smtClean="0"/>
              <a:t>17/06/2014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168093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4A2D0A4-9E79-504B-8219-09BD0DD7C768}" type="datetimeFigureOut">
              <a:rPr lang="en-US" smtClean="0"/>
              <a:t>17/06/2014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1464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4A2D0A4-9E79-504B-8219-09BD0DD7C768}" type="datetimeFigureOut">
              <a:rPr lang="en-US" smtClean="0"/>
              <a:t>17/06/2014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218540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4A2D0A4-9E79-504B-8219-09BD0DD7C768}" type="datetimeFigureOut">
              <a:rPr lang="en-US" smtClean="0"/>
              <a:t>17/06/2014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421423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4A2D0A4-9E79-504B-8219-09BD0DD7C768}" type="datetimeFigureOut">
              <a:rPr lang="en-US" smtClean="0"/>
              <a:t>17/06/2014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270298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2D0A4-9E79-504B-8219-09BD0DD7C768}" type="datetimeFigureOut">
              <a:rPr lang="en-US" smtClean="0"/>
              <a:t>17/06/2014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305678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A2D0A4-9E79-504B-8219-09BD0DD7C768}" type="datetimeFigureOut">
              <a:rPr lang="en-US" smtClean="0"/>
              <a:t>17/06/2014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68975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A2D0A4-9E79-504B-8219-09BD0DD7C768}" type="datetimeFigureOut">
              <a:rPr lang="en-US" smtClean="0"/>
              <a:t>17/06/2014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766A8-FC2D-CE48-B0B8-6F601FCAAF1C}" type="slidenum">
              <a:rPr lang="en-US" smtClean="0"/>
              <a:t>‹#›</a:t>
            </a:fld>
            <a:endParaRPr lang="en-US"/>
          </a:p>
        </p:txBody>
      </p:sp>
    </p:spTree>
    <p:extLst>
      <p:ext uri="{BB962C8B-B14F-4D97-AF65-F5344CB8AC3E}">
        <p14:creationId xmlns:p14="http://schemas.microsoft.com/office/powerpoint/2010/main" val="2499496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2D0A4-9E79-504B-8219-09BD0DD7C768}" type="datetimeFigureOut">
              <a:rPr lang="en-US" smtClean="0"/>
              <a:t>17/06/2014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766A8-FC2D-CE48-B0B8-6F601FCAAF1C}" type="slidenum">
              <a:rPr lang="en-US" smtClean="0"/>
              <a:t>‹#›</a:t>
            </a:fld>
            <a:endParaRPr lang="en-US"/>
          </a:p>
        </p:txBody>
      </p:sp>
    </p:spTree>
    <p:extLst>
      <p:ext uri="{BB962C8B-B14F-4D97-AF65-F5344CB8AC3E}">
        <p14:creationId xmlns:p14="http://schemas.microsoft.com/office/powerpoint/2010/main" val="201769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t>
            </a:r>
            <a:r>
              <a:rPr lang="en-US" dirty="0" smtClean="0"/>
              <a:t>gplot2: Introduction and exercises</a:t>
            </a:r>
            <a:endParaRPr lang="en-US" dirty="0"/>
          </a:p>
        </p:txBody>
      </p:sp>
      <p:sp>
        <p:nvSpPr>
          <p:cNvPr id="3" name="Subtitle 2"/>
          <p:cNvSpPr>
            <a:spLocks noGrp="1"/>
          </p:cNvSpPr>
          <p:nvPr>
            <p:ph type="subTitle" idx="1"/>
          </p:nvPr>
        </p:nvSpPr>
        <p:spPr/>
        <p:txBody>
          <a:bodyPr/>
          <a:lstStyle/>
          <a:p>
            <a:r>
              <a:rPr lang="en-US" dirty="0" smtClean="0"/>
              <a:t>Umer </a:t>
            </a:r>
            <a:r>
              <a:rPr lang="en-US" dirty="0" err="1" smtClean="0"/>
              <a:t>Zeeshan</a:t>
            </a:r>
            <a:r>
              <a:rPr lang="en-US" dirty="0" smtClean="0"/>
              <a:t> </a:t>
            </a:r>
            <a:r>
              <a:rPr lang="en-US" dirty="0" smtClean="0"/>
              <a:t>Ijaz</a:t>
            </a:r>
            <a:endParaRPr lang="en-US" dirty="0"/>
          </a:p>
          <a:p>
            <a:r>
              <a:rPr lang="en-US" sz="1600" dirty="0" smtClean="0"/>
              <a:t>http://</a:t>
            </a:r>
            <a:r>
              <a:rPr lang="en-US" sz="1600" dirty="0" err="1" smtClean="0"/>
              <a:t>userweb.eng.gla.ac.uk</a:t>
            </a:r>
            <a:r>
              <a:rPr lang="en-US" sz="1600" dirty="0" smtClean="0"/>
              <a:t>/</a:t>
            </a:r>
            <a:r>
              <a:rPr lang="en-US" sz="1600" dirty="0" err="1" smtClean="0"/>
              <a:t>umer.ijaz</a:t>
            </a:r>
            <a:endParaRPr lang="en-US" sz="1600" dirty="0"/>
          </a:p>
        </p:txBody>
      </p:sp>
    </p:spTree>
    <p:extLst>
      <p:ext uri="{BB962C8B-B14F-4D97-AF65-F5344CB8AC3E}">
        <p14:creationId xmlns:p14="http://schemas.microsoft.com/office/powerpoint/2010/main" val="40035769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2107" y="1394904"/>
            <a:ext cx="4516718" cy="5134389"/>
          </a:xfrm>
          <a:prstGeom prst="rect">
            <a:avLst/>
          </a:prstGeom>
        </p:spPr>
      </p:pic>
      <p:sp>
        <p:nvSpPr>
          <p:cNvPr id="5" name="Rectangle 4"/>
          <p:cNvSpPr/>
          <p:nvPr/>
        </p:nvSpPr>
        <p:spPr>
          <a:xfrm>
            <a:off x="1663784" y="721374"/>
            <a:ext cx="5171458" cy="369332"/>
          </a:xfrm>
          <a:prstGeom prst="rect">
            <a:avLst/>
          </a:prstGeom>
        </p:spPr>
        <p:txBody>
          <a:bodyPr wrap="none">
            <a:spAutoFit/>
          </a:bodyPr>
          <a:lstStyle/>
          <a:p>
            <a:r>
              <a:rPr lang="en-US" b="1" dirty="0" err="1" smtClean="0">
                <a:latin typeface="Courier"/>
                <a:cs typeface="Courier"/>
              </a:rPr>
              <a:t>qplot</a:t>
            </a:r>
            <a:r>
              <a:rPr lang="en-US" b="1" dirty="0" smtClean="0">
                <a:latin typeface="Courier"/>
                <a:cs typeface="Courier"/>
              </a:rPr>
              <a:t>(carat, price, data = diamonds)</a:t>
            </a:r>
            <a:endParaRPr lang="en-US" b="1" dirty="0">
              <a:latin typeface="Courier"/>
              <a:cs typeface="Courier"/>
            </a:endParaRPr>
          </a:p>
        </p:txBody>
      </p:sp>
    </p:spTree>
    <p:extLst>
      <p:ext uri="{BB962C8B-B14F-4D97-AF65-F5344CB8AC3E}">
        <p14:creationId xmlns:p14="http://schemas.microsoft.com/office/powerpoint/2010/main" val="1656864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236" y="1030940"/>
            <a:ext cx="2996827" cy="3376706"/>
          </a:xfrm>
          <a:prstGeom prst="rect">
            <a:avLst/>
          </a:prstGeom>
        </p:spPr>
      </p:pic>
      <p:sp>
        <p:nvSpPr>
          <p:cNvPr id="5" name="Rectangle 4"/>
          <p:cNvSpPr/>
          <p:nvPr/>
        </p:nvSpPr>
        <p:spPr>
          <a:xfrm>
            <a:off x="194236" y="501452"/>
            <a:ext cx="6556678" cy="369332"/>
          </a:xfrm>
          <a:prstGeom prst="rect">
            <a:avLst/>
          </a:prstGeom>
        </p:spPr>
        <p:txBody>
          <a:bodyPr wrap="none">
            <a:spAutoFit/>
          </a:bodyPr>
          <a:lstStyle/>
          <a:p>
            <a:r>
              <a:rPr lang="en-US" dirty="0" err="1" smtClean="0">
                <a:latin typeface="Courier"/>
                <a:cs typeface="Courier"/>
              </a:rPr>
              <a:t>qplot</a:t>
            </a:r>
            <a:r>
              <a:rPr lang="en-US" dirty="0" smtClean="0">
                <a:latin typeface="Courier"/>
                <a:cs typeface="Courier"/>
              </a:rPr>
              <a:t>(log(carat), log(price), data = diamonds)</a:t>
            </a:r>
            <a:endParaRPr lang="en-US" dirty="0">
              <a:latin typeface="Courier"/>
              <a:cs typeface="Courier"/>
            </a:endParaRPr>
          </a:p>
        </p:txBody>
      </p:sp>
      <p:pic>
        <p:nvPicPr>
          <p:cNvPr id="6" name="Picture 5"/>
          <p:cNvPicPr>
            <a:picLocks noChangeAspect="1"/>
          </p:cNvPicPr>
          <p:nvPr/>
        </p:nvPicPr>
        <p:blipFill>
          <a:blip r:embed="rId3"/>
          <a:stretch>
            <a:fillRect/>
          </a:stretch>
        </p:blipFill>
        <p:spPr>
          <a:xfrm>
            <a:off x="5760571" y="2450352"/>
            <a:ext cx="2957791" cy="3376706"/>
          </a:xfrm>
          <a:prstGeom prst="rect">
            <a:avLst/>
          </a:prstGeom>
        </p:spPr>
      </p:pic>
      <p:sp>
        <p:nvSpPr>
          <p:cNvPr id="7" name="Rectangle 6"/>
          <p:cNvSpPr/>
          <p:nvPr/>
        </p:nvSpPr>
        <p:spPr>
          <a:xfrm>
            <a:off x="2992816" y="6018021"/>
            <a:ext cx="5725546" cy="369332"/>
          </a:xfrm>
          <a:prstGeom prst="rect">
            <a:avLst/>
          </a:prstGeom>
        </p:spPr>
        <p:txBody>
          <a:bodyPr wrap="none">
            <a:spAutoFit/>
          </a:bodyPr>
          <a:lstStyle/>
          <a:p>
            <a:r>
              <a:rPr lang="en-US" dirty="0" err="1">
                <a:latin typeface="Courier"/>
                <a:cs typeface="Courier"/>
              </a:rPr>
              <a:t>qplot</a:t>
            </a:r>
            <a:r>
              <a:rPr lang="en-US" dirty="0">
                <a:latin typeface="Courier"/>
                <a:cs typeface="Courier"/>
              </a:rPr>
              <a:t>(carat, x * y * z, data = diamonds)</a:t>
            </a:r>
          </a:p>
        </p:txBody>
      </p:sp>
    </p:spTree>
    <p:extLst>
      <p:ext uri="{BB962C8B-B14F-4D97-AF65-F5344CB8AC3E}">
        <p14:creationId xmlns:p14="http://schemas.microsoft.com/office/powerpoint/2010/main" val="34364865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 Attributes</a:t>
            </a:r>
            <a:endParaRPr lang="en-US" dirty="0"/>
          </a:p>
        </p:txBody>
      </p:sp>
      <p:pic>
        <p:nvPicPr>
          <p:cNvPr id="4" name="Picture 3"/>
          <p:cNvPicPr>
            <a:picLocks noChangeAspect="1"/>
          </p:cNvPicPr>
          <p:nvPr/>
        </p:nvPicPr>
        <p:blipFill>
          <a:blip r:embed="rId2"/>
          <a:stretch>
            <a:fillRect/>
          </a:stretch>
        </p:blipFill>
        <p:spPr>
          <a:xfrm>
            <a:off x="0" y="1583764"/>
            <a:ext cx="3873655" cy="4542118"/>
          </a:xfrm>
          <a:prstGeom prst="rect">
            <a:avLst/>
          </a:prstGeom>
        </p:spPr>
      </p:pic>
      <p:pic>
        <p:nvPicPr>
          <p:cNvPr id="5" name="Picture 4"/>
          <p:cNvPicPr>
            <a:picLocks noChangeAspect="1"/>
          </p:cNvPicPr>
          <p:nvPr/>
        </p:nvPicPr>
        <p:blipFill>
          <a:blip r:embed="rId3"/>
          <a:stretch>
            <a:fillRect/>
          </a:stretch>
        </p:blipFill>
        <p:spPr>
          <a:xfrm>
            <a:off x="4759630" y="1524000"/>
            <a:ext cx="3927170" cy="4601882"/>
          </a:xfrm>
          <a:prstGeom prst="rect">
            <a:avLst/>
          </a:prstGeom>
        </p:spPr>
      </p:pic>
      <p:sp>
        <p:nvSpPr>
          <p:cNvPr id="6" name="Rectangle 5"/>
          <p:cNvSpPr/>
          <p:nvPr/>
        </p:nvSpPr>
        <p:spPr>
          <a:xfrm>
            <a:off x="313764" y="1245657"/>
            <a:ext cx="8357464" cy="369332"/>
          </a:xfrm>
          <a:prstGeom prst="rect">
            <a:avLst/>
          </a:prstGeom>
        </p:spPr>
        <p:txBody>
          <a:bodyPr wrap="none">
            <a:spAutoFit/>
          </a:bodyPr>
          <a:lstStyle/>
          <a:p>
            <a:r>
              <a:rPr lang="en-US" dirty="0" err="1">
                <a:latin typeface="Courier"/>
                <a:cs typeface="Courier"/>
              </a:rPr>
              <a:t>qplot</a:t>
            </a:r>
            <a:r>
              <a:rPr lang="en-US" dirty="0">
                <a:latin typeface="Courier"/>
                <a:cs typeface="Courier"/>
              </a:rPr>
              <a:t>(carat, price, data = diamonds[1:50,], </a:t>
            </a:r>
            <a:r>
              <a:rPr lang="en-US" dirty="0" err="1">
                <a:latin typeface="Courier"/>
                <a:cs typeface="Courier"/>
              </a:rPr>
              <a:t>colour</a:t>
            </a:r>
            <a:r>
              <a:rPr lang="en-US" dirty="0">
                <a:latin typeface="Courier"/>
                <a:cs typeface="Courier"/>
              </a:rPr>
              <a:t> = color)</a:t>
            </a:r>
          </a:p>
        </p:txBody>
      </p:sp>
      <p:sp>
        <p:nvSpPr>
          <p:cNvPr id="7" name="Rectangle 6"/>
          <p:cNvSpPr/>
          <p:nvPr/>
        </p:nvSpPr>
        <p:spPr>
          <a:xfrm>
            <a:off x="313762" y="6288306"/>
            <a:ext cx="7941898" cy="369332"/>
          </a:xfrm>
          <a:prstGeom prst="rect">
            <a:avLst/>
          </a:prstGeom>
        </p:spPr>
        <p:txBody>
          <a:bodyPr wrap="none">
            <a:spAutoFit/>
          </a:bodyPr>
          <a:lstStyle/>
          <a:p>
            <a:r>
              <a:rPr lang="en-US" dirty="0" err="1">
                <a:latin typeface="Courier"/>
                <a:cs typeface="Courier"/>
              </a:rPr>
              <a:t>qplot</a:t>
            </a:r>
            <a:r>
              <a:rPr lang="en-US" dirty="0">
                <a:latin typeface="Courier"/>
                <a:cs typeface="Courier"/>
              </a:rPr>
              <a:t>(carat, price, data = diamonds[1:50,], shape = cut)</a:t>
            </a:r>
          </a:p>
        </p:txBody>
      </p:sp>
      <p:sp>
        <p:nvSpPr>
          <p:cNvPr id="8" name="Rectangle 7"/>
          <p:cNvSpPr/>
          <p:nvPr/>
        </p:nvSpPr>
        <p:spPr>
          <a:xfrm>
            <a:off x="6791144" y="6123854"/>
            <a:ext cx="2336800" cy="215444"/>
          </a:xfrm>
          <a:prstGeom prst="rect">
            <a:avLst/>
          </a:prstGeom>
        </p:spPr>
        <p:txBody>
          <a:bodyPr wrap="square">
            <a:spAutoFit/>
          </a:bodyPr>
          <a:lstStyle/>
          <a:p>
            <a:r>
              <a:rPr lang="en-US" sz="800" dirty="0" smtClean="0"/>
              <a:t>http://</a:t>
            </a:r>
            <a:r>
              <a:rPr lang="en-US" sz="800" dirty="0" err="1" smtClean="0"/>
              <a:t>www.handprint.com</a:t>
            </a:r>
            <a:r>
              <a:rPr lang="en-US" sz="800" dirty="0" smtClean="0"/>
              <a:t>/HP/WCL/color7.html</a:t>
            </a:r>
            <a:endParaRPr lang="en-US" sz="800" dirty="0"/>
          </a:p>
        </p:txBody>
      </p:sp>
    </p:spTree>
    <p:extLst>
      <p:ext uri="{BB962C8B-B14F-4D97-AF65-F5344CB8AC3E}">
        <p14:creationId xmlns:p14="http://schemas.microsoft.com/office/powerpoint/2010/main" val="32443403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69" y="1417638"/>
            <a:ext cx="8080420" cy="369332"/>
          </a:xfrm>
          <a:prstGeom prst="rect">
            <a:avLst/>
          </a:prstGeom>
        </p:spPr>
        <p:txBody>
          <a:bodyPr wrap="none">
            <a:spAutoFit/>
          </a:bodyPr>
          <a:lstStyle/>
          <a:p>
            <a:r>
              <a:rPr lang="en-US" dirty="0" err="1">
                <a:latin typeface="Courier"/>
                <a:cs typeface="Courier"/>
              </a:rPr>
              <a:t>qplot</a:t>
            </a:r>
            <a:r>
              <a:rPr lang="en-US" dirty="0">
                <a:latin typeface="Courier"/>
                <a:cs typeface="Courier"/>
              </a:rPr>
              <a:t>(carat, price, data = diamonds[1:50,], size = price)</a:t>
            </a:r>
          </a:p>
        </p:txBody>
      </p:sp>
      <p:pic>
        <p:nvPicPr>
          <p:cNvPr id="5" name="Picture 4"/>
          <p:cNvPicPr>
            <a:picLocks noChangeAspect="1"/>
          </p:cNvPicPr>
          <p:nvPr/>
        </p:nvPicPr>
        <p:blipFill>
          <a:blip r:embed="rId2"/>
          <a:stretch>
            <a:fillRect/>
          </a:stretch>
        </p:blipFill>
        <p:spPr>
          <a:xfrm>
            <a:off x="0" y="2046941"/>
            <a:ext cx="4063476" cy="4811059"/>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Aesthetic Attributes (3)</a:t>
            </a:r>
            <a:endParaRPr lang="en-US" dirty="0"/>
          </a:p>
        </p:txBody>
      </p:sp>
    </p:spTree>
    <p:extLst>
      <p:ext uri="{BB962C8B-B14F-4D97-AF65-F5344CB8AC3E}">
        <p14:creationId xmlns:p14="http://schemas.microsoft.com/office/powerpoint/2010/main" val="4217916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 Attributes (3)</a:t>
            </a:r>
            <a:endParaRPr lang="en-US" dirty="0"/>
          </a:p>
        </p:txBody>
      </p:sp>
      <p:sp>
        <p:nvSpPr>
          <p:cNvPr id="3" name="Content Placeholder 2"/>
          <p:cNvSpPr>
            <a:spLocks noGrp="1"/>
          </p:cNvSpPr>
          <p:nvPr>
            <p:ph idx="1"/>
          </p:nvPr>
        </p:nvSpPr>
        <p:spPr/>
        <p:txBody>
          <a:bodyPr/>
          <a:lstStyle/>
          <a:p>
            <a:r>
              <a:rPr lang="en-US" b="1" dirty="0" err="1" smtClean="0"/>
              <a:t>colour</a:t>
            </a:r>
            <a:r>
              <a:rPr lang="en-US" dirty="0"/>
              <a:t>, </a:t>
            </a:r>
            <a:r>
              <a:rPr lang="en-US" b="1" dirty="0"/>
              <a:t>size</a:t>
            </a:r>
            <a:r>
              <a:rPr lang="en-US" dirty="0"/>
              <a:t> and </a:t>
            </a:r>
            <a:r>
              <a:rPr lang="en-US" b="1" dirty="0"/>
              <a:t>shape</a:t>
            </a:r>
            <a:r>
              <a:rPr lang="en-US" dirty="0"/>
              <a:t> are all examples of aesthetic attributes, visual properties that affect the way observations are displayed. </a:t>
            </a:r>
            <a:endParaRPr lang="en-US" dirty="0" smtClean="0"/>
          </a:p>
          <a:p>
            <a:r>
              <a:rPr lang="en-US" dirty="0" smtClean="0"/>
              <a:t>For </a:t>
            </a:r>
            <a:r>
              <a:rPr lang="en-US" dirty="0"/>
              <a:t>every aesthetic attribute, there is a function, called a </a:t>
            </a:r>
            <a:r>
              <a:rPr lang="en-US" b="1" dirty="0"/>
              <a:t>scale</a:t>
            </a:r>
            <a:r>
              <a:rPr lang="en-US" dirty="0"/>
              <a:t>, which maps data values to valid values for that aesthetic. </a:t>
            </a:r>
            <a:endParaRPr lang="en-US" dirty="0" smtClean="0"/>
          </a:p>
          <a:p>
            <a:endParaRPr lang="en-US" dirty="0"/>
          </a:p>
        </p:txBody>
      </p:sp>
    </p:spTree>
    <p:extLst>
      <p:ext uri="{BB962C8B-B14F-4D97-AF65-F5344CB8AC3E}">
        <p14:creationId xmlns:p14="http://schemas.microsoft.com/office/powerpoint/2010/main" val="23402827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1453"/>
            <a:ext cx="9173205" cy="584776"/>
          </a:xfrm>
          <a:prstGeom prst="rect">
            <a:avLst/>
          </a:prstGeom>
        </p:spPr>
        <p:txBody>
          <a:bodyPr wrap="none">
            <a:spAutoFit/>
          </a:bodyPr>
          <a:lstStyle/>
          <a:p>
            <a:r>
              <a:rPr lang="en-US" sz="1600" b="1" dirty="0" smtClean="0">
                <a:latin typeface="Courier"/>
                <a:cs typeface="Courier"/>
              </a:rPr>
              <a:t>library</a:t>
            </a:r>
            <a:r>
              <a:rPr lang="en-US" sz="1600" b="1" dirty="0">
                <a:latin typeface="Courier"/>
                <a:cs typeface="Courier"/>
              </a:rPr>
              <a:t>(scales)</a:t>
            </a:r>
          </a:p>
          <a:p>
            <a:r>
              <a:rPr lang="en-US" sz="1600" dirty="0" err="1" smtClean="0">
                <a:latin typeface="Courier"/>
                <a:cs typeface="Courier"/>
              </a:rPr>
              <a:t>qplot</a:t>
            </a:r>
            <a:r>
              <a:rPr lang="en-US" sz="1600" dirty="0">
                <a:latin typeface="Courier"/>
                <a:cs typeface="Courier"/>
              </a:rPr>
              <a:t>(carat, price, data = diamonds, </a:t>
            </a:r>
            <a:r>
              <a:rPr lang="en-US" sz="1600" dirty="0" err="1">
                <a:latin typeface="Courier"/>
                <a:cs typeface="Courier"/>
              </a:rPr>
              <a:t>colour</a:t>
            </a:r>
            <a:r>
              <a:rPr lang="en-US" sz="1600" dirty="0">
                <a:latin typeface="Courier"/>
                <a:cs typeface="Courier"/>
              </a:rPr>
              <a:t> = I(</a:t>
            </a:r>
            <a:r>
              <a:rPr lang="en-US" sz="1600" b="1" dirty="0">
                <a:latin typeface="Courier"/>
                <a:cs typeface="Courier"/>
              </a:rPr>
              <a:t>alpha(</a:t>
            </a:r>
            <a:r>
              <a:rPr lang="en-US" sz="1600" dirty="0">
                <a:latin typeface="Courier"/>
                <a:cs typeface="Courier"/>
              </a:rPr>
              <a:t>"black", 1/200)))</a:t>
            </a:r>
          </a:p>
        </p:txBody>
      </p:sp>
      <p:pic>
        <p:nvPicPr>
          <p:cNvPr id="5" name="Picture 4"/>
          <p:cNvPicPr>
            <a:picLocks noChangeAspect="1"/>
          </p:cNvPicPr>
          <p:nvPr/>
        </p:nvPicPr>
        <p:blipFill>
          <a:blip r:embed="rId2"/>
          <a:stretch>
            <a:fillRect/>
          </a:stretch>
        </p:blipFill>
        <p:spPr>
          <a:xfrm>
            <a:off x="149412" y="1419411"/>
            <a:ext cx="3802671" cy="4288118"/>
          </a:xfrm>
          <a:prstGeom prst="rect">
            <a:avLst/>
          </a:prstGeom>
        </p:spPr>
      </p:pic>
      <p:sp>
        <p:nvSpPr>
          <p:cNvPr id="6" name="Rectangle 5"/>
          <p:cNvSpPr/>
          <p:nvPr/>
        </p:nvSpPr>
        <p:spPr>
          <a:xfrm>
            <a:off x="742863" y="5845442"/>
            <a:ext cx="8310288" cy="584776"/>
          </a:xfrm>
          <a:prstGeom prst="rect">
            <a:avLst/>
          </a:prstGeom>
        </p:spPr>
        <p:txBody>
          <a:bodyPr wrap="none">
            <a:spAutoFit/>
          </a:bodyPr>
          <a:lstStyle/>
          <a:p>
            <a:r>
              <a:rPr lang="en-US" sz="3200" dirty="0" smtClean="0"/>
              <a:t>You </a:t>
            </a:r>
            <a:r>
              <a:rPr lang="en-US" sz="3200" dirty="0"/>
              <a:t>can also manually set the aesthetics using I()</a:t>
            </a:r>
          </a:p>
        </p:txBody>
      </p:sp>
    </p:spTree>
    <p:extLst>
      <p:ext uri="{BB962C8B-B14F-4D97-AF65-F5344CB8AC3E}">
        <p14:creationId xmlns:p14="http://schemas.microsoft.com/office/powerpoint/2010/main" val="136338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a:t>
            </a:r>
            <a:r>
              <a:rPr lang="en-US" dirty="0" err="1" smtClean="0"/>
              <a:t>geoms</a:t>
            </a:r>
            <a:r>
              <a:rPr lang="en-US" dirty="0" smtClean="0"/>
              <a:t>(1)</a:t>
            </a:r>
            <a:endParaRPr lang="en-US" dirty="0"/>
          </a:p>
        </p:txBody>
      </p:sp>
      <p:sp>
        <p:nvSpPr>
          <p:cNvPr id="3" name="Content Placeholder 2"/>
          <p:cNvSpPr>
            <a:spLocks noGrp="1"/>
          </p:cNvSpPr>
          <p:nvPr>
            <p:ph idx="1"/>
          </p:nvPr>
        </p:nvSpPr>
        <p:spPr>
          <a:xfrm>
            <a:off x="457200" y="1600200"/>
            <a:ext cx="8229600" cy="5078506"/>
          </a:xfrm>
        </p:spPr>
        <p:txBody>
          <a:bodyPr>
            <a:normAutofit fontScale="85000" lnSpcReduction="20000"/>
          </a:bodyPr>
          <a:lstStyle/>
          <a:p>
            <a:r>
              <a:rPr lang="en-US" b="1" dirty="0" err="1"/>
              <a:t>geom</a:t>
            </a:r>
            <a:r>
              <a:rPr lang="en-US" b="1" dirty="0"/>
              <a:t> = "point" </a:t>
            </a:r>
            <a:r>
              <a:rPr lang="en-US" dirty="0"/>
              <a:t>draws points to produce a scatterplot. This is the default when you </a:t>
            </a:r>
            <a:r>
              <a:rPr lang="en-US" dirty="0" smtClean="0"/>
              <a:t> supply </a:t>
            </a:r>
            <a:r>
              <a:rPr lang="en-US" dirty="0"/>
              <a:t>both x and y arguments to </a:t>
            </a:r>
            <a:r>
              <a:rPr lang="en-US" dirty="0" err="1"/>
              <a:t>qplot</a:t>
            </a:r>
            <a:r>
              <a:rPr lang="en-US" dirty="0"/>
              <a:t>(). </a:t>
            </a:r>
          </a:p>
          <a:p>
            <a:r>
              <a:rPr lang="en-US" b="1" dirty="0" err="1"/>
              <a:t>geom</a:t>
            </a:r>
            <a:r>
              <a:rPr lang="en-US" b="1" dirty="0"/>
              <a:t> = "smooth" </a:t>
            </a:r>
            <a:r>
              <a:rPr lang="en-US" dirty="0"/>
              <a:t>fits a smoother to the data and displays the smooth and its standard </a:t>
            </a:r>
            <a:r>
              <a:rPr lang="en-US" dirty="0" smtClean="0"/>
              <a:t>error</a:t>
            </a:r>
          </a:p>
          <a:p>
            <a:r>
              <a:rPr lang="en-US" b="1" dirty="0" err="1" smtClean="0"/>
              <a:t>geom</a:t>
            </a:r>
            <a:r>
              <a:rPr lang="en-US" b="1" dirty="0" smtClean="0"/>
              <a:t> </a:t>
            </a:r>
            <a:r>
              <a:rPr lang="en-US" b="1" dirty="0"/>
              <a:t>= "boxplot" </a:t>
            </a:r>
            <a:r>
              <a:rPr lang="en-US" dirty="0"/>
              <a:t>produces a box and whisker plot to </a:t>
            </a:r>
            <a:r>
              <a:rPr lang="en-US" dirty="0" err="1"/>
              <a:t>summarise</a:t>
            </a:r>
            <a:r>
              <a:rPr lang="en-US" dirty="0"/>
              <a:t> the distribution </a:t>
            </a:r>
            <a:r>
              <a:rPr lang="en-US" dirty="0" smtClean="0"/>
              <a:t>of </a:t>
            </a:r>
            <a:r>
              <a:rPr lang="en-US" dirty="0"/>
              <a:t>a set of </a:t>
            </a:r>
            <a:r>
              <a:rPr lang="en-US" dirty="0" smtClean="0"/>
              <a:t>points</a:t>
            </a:r>
            <a:endParaRPr lang="en-US" dirty="0"/>
          </a:p>
          <a:p>
            <a:r>
              <a:rPr lang="en-US" b="1" dirty="0" err="1"/>
              <a:t>geom</a:t>
            </a:r>
            <a:r>
              <a:rPr lang="en-US" b="1" dirty="0"/>
              <a:t> = "path"</a:t>
            </a:r>
            <a:r>
              <a:rPr lang="en-US" dirty="0"/>
              <a:t> and </a:t>
            </a:r>
            <a:r>
              <a:rPr lang="en-US" b="1" dirty="0" err="1"/>
              <a:t>geom</a:t>
            </a:r>
            <a:r>
              <a:rPr lang="en-US" b="1" dirty="0"/>
              <a:t> = "line" </a:t>
            </a:r>
            <a:r>
              <a:rPr lang="en-US" dirty="0"/>
              <a:t>draw lines between the data points</a:t>
            </a:r>
            <a:r>
              <a:rPr lang="en-US" dirty="0" smtClean="0"/>
              <a:t>.</a:t>
            </a:r>
          </a:p>
          <a:p>
            <a:r>
              <a:rPr lang="en-US" dirty="0"/>
              <a:t>For continuous variables, </a:t>
            </a:r>
            <a:r>
              <a:rPr lang="en-US" b="1" dirty="0" err="1"/>
              <a:t>geom</a:t>
            </a:r>
            <a:r>
              <a:rPr lang="en-US" b="1" dirty="0"/>
              <a:t> = "histogram" </a:t>
            </a:r>
            <a:r>
              <a:rPr lang="en-US" dirty="0"/>
              <a:t>draws a histogram, </a:t>
            </a:r>
            <a:r>
              <a:rPr lang="en-US" b="1" dirty="0" err="1"/>
              <a:t>geom</a:t>
            </a:r>
            <a:r>
              <a:rPr lang="en-US" b="1" dirty="0"/>
              <a:t> = "</a:t>
            </a:r>
            <a:r>
              <a:rPr lang="en-US" b="1" dirty="0" err="1"/>
              <a:t>freqpoly</a:t>
            </a:r>
            <a:r>
              <a:rPr lang="en-US" b="1" dirty="0"/>
              <a:t>"</a:t>
            </a:r>
            <a:r>
              <a:rPr lang="en-US" dirty="0"/>
              <a:t> a frequency polygon, and </a:t>
            </a:r>
            <a:r>
              <a:rPr lang="en-US" b="1" dirty="0" err="1"/>
              <a:t>geom</a:t>
            </a:r>
            <a:r>
              <a:rPr lang="en-US" b="1" dirty="0"/>
              <a:t> = "density" </a:t>
            </a:r>
            <a:r>
              <a:rPr lang="en-US" dirty="0"/>
              <a:t>creates a density </a:t>
            </a:r>
            <a:r>
              <a:rPr lang="en-US" dirty="0" smtClean="0"/>
              <a:t>plot</a:t>
            </a:r>
          </a:p>
          <a:p>
            <a:r>
              <a:rPr lang="en-US" dirty="0"/>
              <a:t>For discrete variables, </a:t>
            </a:r>
            <a:r>
              <a:rPr lang="en-US" b="1" dirty="0" err="1"/>
              <a:t>geom</a:t>
            </a:r>
            <a:r>
              <a:rPr lang="en-US" b="1" dirty="0"/>
              <a:t> = "bar" </a:t>
            </a:r>
            <a:r>
              <a:rPr lang="en-US" dirty="0"/>
              <a:t>makes a </a:t>
            </a:r>
            <a:r>
              <a:rPr lang="en-US" dirty="0" err="1"/>
              <a:t>barchart</a:t>
            </a:r>
            <a:r>
              <a:rPr lang="en-US" dirty="0"/>
              <a:t> </a:t>
            </a:r>
          </a:p>
        </p:txBody>
      </p:sp>
    </p:spTree>
    <p:extLst>
      <p:ext uri="{BB962C8B-B14F-4D97-AF65-F5344CB8AC3E}">
        <p14:creationId xmlns:p14="http://schemas.microsoft.com/office/powerpoint/2010/main" val="10275621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211293"/>
            <a:ext cx="4015008" cy="4542118"/>
          </a:xfrm>
          <a:prstGeom prst="rect">
            <a:avLst/>
          </a:prstGeom>
        </p:spPr>
      </p:pic>
      <p:sp>
        <p:nvSpPr>
          <p:cNvPr id="5" name="Rectangle 4"/>
          <p:cNvSpPr/>
          <p:nvPr/>
        </p:nvSpPr>
        <p:spPr>
          <a:xfrm>
            <a:off x="0" y="1564962"/>
            <a:ext cx="8815294" cy="338554"/>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(carat, price, data = diamonds, </a:t>
            </a:r>
            <a:r>
              <a:rPr lang="en-US" sz="1600" dirty="0" err="1">
                <a:latin typeface="Courier"/>
                <a:cs typeface="Courier"/>
              </a:rPr>
              <a:t>geom</a:t>
            </a:r>
            <a:r>
              <a:rPr lang="en-US" sz="1600" dirty="0">
                <a:latin typeface="Courier"/>
                <a:cs typeface="Courier"/>
              </a:rPr>
              <a:t> = c("point", "smooth"))</a:t>
            </a:r>
          </a:p>
        </p:txBody>
      </p:sp>
      <p:sp>
        <p:nvSpPr>
          <p:cNvPr id="6" name="Title 1"/>
          <p:cNvSpPr>
            <a:spLocks noGrp="1"/>
          </p:cNvSpPr>
          <p:nvPr>
            <p:ph type="title"/>
          </p:nvPr>
        </p:nvSpPr>
        <p:spPr>
          <a:xfrm>
            <a:off x="457200" y="274638"/>
            <a:ext cx="8229600" cy="1143000"/>
          </a:xfrm>
        </p:spPr>
        <p:txBody>
          <a:bodyPr/>
          <a:lstStyle/>
          <a:p>
            <a:r>
              <a:rPr lang="en-US" dirty="0" smtClean="0"/>
              <a:t>Plot </a:t>
            </a:r>
            <a:r>
              <a:rPr lang="en-US" dirty="0" err="1" smtClean="0"/>
              <a:t>geoms</a:t>
            </a:r>
            <a:r>
              <a:rPr lang="en-US" dirty="0" smtClean="0"/>
              <a:t>(2)</a:t>
            </a:r>
            <a:endParaRPr lang="en-US" dirty="0"/>
          </a:p>
        </p:txBody>
      </p:sp>
    </p:spTree>
    <p:extLst>
      <p:ext uri="{BB962C8B-B14F-4D97-AF65-F5344CB8AC3E}">
        <p14:creationId xmlns:p14="http://schemas.microsoft.com/office/powerpoint/2010/main" val="28596148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88" y="1532982"/>
            <a:ext cx="9039412" cy="584776"/>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(carat, price, data = diamonds[1:100,], </a:t>
            </a:r>
            <a:r>
              <a:rPr lang="en-US" sz="1600" dirty="0" err="1">
                <a:latin typeface="Courier"/>
                <a:cs typeface="Courier"/>
              </a:rPr>
              <a:t>geom</a:t>
            </a:r>
            <a:r>
              <a:rPr lang="en-US" sz="1600" dirty="0">
                <a:latin typeface="Courier"/>
                <a:cs typeface="Courier"/>
              </a:rPr>
              <a:t> = c("point", "smooth"),span=0.2,se=TRUE)</a:t>
            </a:r>
          </a:p>
        </p:txBody>
      </p:sp>
      <p:sp>
        <p:nvSpPr>
          <p:cNvPr id="5" name="Title 1"/>
          <p:cNvSpPr>
            <a:spLocks noGrp="1"/>
          </p:cNvSpPr>
          <p:nvPr>
            <p:ph type="title"/>
          </p:nvPr>
        </p:nvSpPr>
        <p:spPr>
          <a:xfrm>
            <a:off x="457200" y="274638"/>
            <a:ext cx="8229600" cy="1143000"/>
          </a:xfrm>
        </p:spPr>
        <p:txBody>
          <a:bodyPr/>
          <a:lstStyle/>
          <a:p>
            <a:r>
              <a:rPr lang="en-US" dirty="0" smtClean="0"/>
              <a:t>Plot </a:t>
            </a:r>
            <a:r>
              <a:rPr lang="en-US" dirty="0" err="1" smtClean="0"/>
              <a:t>geoms</a:t>
            </a:r>
            <a:r>
              <a:rPr lang="en-US" dirty="0" smtClean="0"/>
              <a:t>(3)</a:t>
            </a:r>
            <a:endParaRPr lang="en-US" dirty="0"/>
          </a:p>
        </p:txBody>
      </p:sp>
      <p:pic>
        <p:nvPicPr>
          <p:cNvPr id="6" name="Picture 5"/>
          <p:cNvPicPr>
            <a:picLocks noChangeAspect="1"/>
          </p:cNvPicPr>
          <p:nvPr/>
        </p:nvPicPr>
        <p:blipFill>
          <a:blip r:embed="rId2"/>
          <a:stretch>
            <a:fillRect/>
          </a:stretch>
        </p:blipFill>
        <p:spPr>
          <a:xfrm>
            <a:off x="44824" y="2360708"/>
            <a:ext cx="3561342" cy="4049058"/>
          </a:xfrm>
          <a:prstGeom prst="rect">
            <a:avLst/>
          </a:prstGeom>
        </p:spPr>
      </p:pic>
      <p:sp>
        <p:nvSpPr>
          <p:cNvPr id="7" name="Content Placeholder 2"/>
          <p:cNvSpPr>
            <a:spLocks noGrp="1"/>
          </p:cNvSpPr>
          <p:nvPr>
            <p:ph idx="1"/>
          </p:nvPr>
        </p:nvSpPr>
        <p:spPr>
          <a:xfrm>
            <a:off x="4243293" y="2360708"/>
            <a:ext cx="4736353" cy="3765455"/>
          </a:xfrm>
        </p:spPr>
        <p:txBody>
          <a:bodyPr>
            <a:normAutofit fontScale="77500" lnSpcReduction="20000"/>
          </a:bodyPr>
          <a:lstStyle/>
          <a:p>
            <a:r>
              <a:rPr lang="en-US" b="1" dirty="0"/>
              <a:t>method = "loess"</a:t>
            </a:r>
            <a:r>
              <a:rPr lang="en-US" dirty="0"/>
              <a:t>, the default for small n, uses a smooth local regression. </a:t>
            </a:r>
            <a:endParaRPr lang="en-US" dirty="0" smtClean="0"/>
          </a:p>
          <a:p>
            <a:r>
              <a:rPr lang="en-US" dirty="0" smtClean="0"/>
              <a:t>If </a:t>
            </a:r>
            <a:r>
              <a:rPr lang="en-US" dirty="0"/>
              <a:t>you want to turn the confidence interval off, use </a:t>
            </a:r>
            <a:r>
              <a:rPr lang="en-US" b="1" dirty="0"/>
              <a:t>se = FALSE </a:t>
            </a:r>
            <a:endParaRPr lang="en-US" b="1" dirty="0" smtClean="0"/>
          </a:p>
          <a:p>
            <a:r>
              <a:rPr lang="en-US" dirty="0"/>
              <a:t>The </a:t>
            </a:r>
            <a:r>
              <a:rPr lang="en-US" dirty="0" err="1"/>
              <a:t>wiggliness</a:t>
            </a:r>
            <a:r>
              <a:rPr lang="en-US" dirty="0"/>
              <a:t> of the line is controlled by the </a:t>
            </a:r>
            <a:r>
              <a:rPr lang="en-US" b="1" dirty="0"/>
              <a:t>span</a:t>
            </a:r>
            <a:r>
              <a:rPr lang="en-US" dirty="0"/>
              <a:t> parameter, which ranges from 0 (exceeding wiggly) to 1 (not so wiggly) </a:t>
            </a:r>
            <a:endParaRPr lang="en-US" dirty="0" smtClean="0"/>
          </a:p>
          <a:p>
            <a:endParaRPr lang="en-US" dirty="0"/>
          </a:p>
        </p:txBody>
      </p:sp>
    </p:spTree>
    <p:extLst>
      <p:ext uri="{BB962C8B-B14F-4D97-AF65-F5344CB8AC3E}">
        <p14:creationId xmlns:p14="http://schemas.microsoft.com/office/powerpoint/2010/main" val="23685914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588" y="3257176"/>
            <a:ext cx="3055348" cy="3451412"/>
          </a:xfrm>
          <a:prstGeom prst="rect">
            <a:avLst/>
          </a:prstGeom>
        </p:spPr>
      </p:pic>
      <p:pic>
        <p:nvPicPr>
          <p:cNvPr id="5" name="Picture 4"/>
          <p:cNvPicPr>
            <a:picLocks noChangeAspect="1"/>
          </p:cNvPicPr>
          <p:nvPr/>
        </p:nvPicPr>
        <p:blipFill>
          <a:blip r:embed="rId3"/>
          <a:stretch>
            <a:fillRect/>
          </a:stretch>
        </p:blipFill>
        <p:spPr>
          <a:xfrm>
            <a:off x="5005295" y="3257176"/>
            <a:ext cx="3153434" cy="3556000"/>
          </a:xfrm>
          <a:prstGeom prst="rect">
            <a:avLst/>
          </a:prstGeom>
        </p:spPr>
      </p:pic>
      <p:sp>
        <p:nvSpPr>
          <p:cNvPr id="6" name="Rectangle 5"/>
          <p:cNvSpPr/>
          <p:nvPr/>
        </p:nvSpPr>
        <p:spPr>
          <a:xfrm>
            <a:off x="194234" y="1808308"/>
            <a:ext cx="8949765" cy="1323439"/>
          </a:xfrm>
          <a:prstGeom prst="rect">
            <a:avLst/>
          </a:prstGeom>
        </p:spPr>
        <p:txBody>
          <a:bodyPr wrap="square">
            <a:spAutoFit/>
          </a:bodyPr>
          <a:lstStyle/>
          <a:p>
            <a:r>
              <a:rPr lang="en-US" sz="1600" b="1" dirty="0" smtClean="0">
                <a:latin typeface="Courier"/>
                <a:cs typeface="Courier"/>
              </a:rPr>
              <a:t>library(</a:t>
            </a:r>
            <a:r>
              <a:rPr lang="en-US" sz="1600" b="1" dirty="0" err="1" smtClean="0">
                <a:latin typeface="Courier"/>
                <a:cs typeface="Courier"/>
              </a:rPr>
              <a:t>mgcv</a:t>
            </a:r>
            <a:r>
              <a:rPr lang="en-US" sz="1600" b="1" dirty="0" smtClean="0">
                <a:latin typeface="Courier"/>
                <a:cs typeface="Courier"/>
              </a:rPr>
              <a:t>)</a:t>
            </a:r>
          </a:p>
          <a:p>
            <a:r>
              <a:rPr lang="en-US" sz="1600" dirty="0" err="1" smtClean="0">
                <a:latin typeface="Courier"/>
                <a:cs typeface="Courier"/>
              </a:rPr>
              <a:t>qplot</a:t>
            </a:r>
            <a:r>
              <a:rPr lang="en-US" sz="1600" dirty="0" smtClean="0">
                <a:latin typeface="Courier"/>
                <a:cs typeface="Courier"/>
              </a:rPr>
              <a:t>(carat, price, data = diamonds[1:100,], </a:t>
            </a:r>
            <a:r>
              <a:rPr lang="en-US" sz="1600" dirty="0" err="1" smtClean="0">
                <a:latin typeface="Courier"/>
                <a:cs typeface="Courier"/>
              </a:rPr>
              <a:t>geom</a:t>
            </a:r>
            <a:r>
              <a:rPr lang="en-US" sz="1600" dirty="0" smtClean="0">
                <a:latin typeface="Courier"/>
                <a:cs typeface="Courier"/>
              </a:rPr>
              <a:t> = c("point", "smooth"),method="gam", formula= y ~ s(x))</a:t>
            </a:r>
          </a:p>
          <a:p>
            <a:r>
              <a:rPr lang="en-US" sz="1600" dirty="0" err="1" smtClean="0">
                <a:latin typeface="Courier"/>
                <a:cs typeface="Courier"/>
              </a:rPr>
              <a:t>qplot</a:t>
            </a:r>
            <a:r>
              <a:rPr lang="en-US" sz="1600" dirty="0" smtClean="0">
                <a:latin typeface="Courier"/>
                <a:cs typeface="Courier"/>
              </a:rPr>
              <a:t>(carat, price, data = diamonds, </a:t>
            </a:r>
            <a:r>
              <a:rPr lang="en-US" sz="1600" dirty="0" err="1" smtClean="0">
                <a:latin typeface="Courier"/>
                <a:cs typeface="Courier"/>
              </a:rPr>
              <a:t>geom</a:t>
            </a:r>
            <a:r>
              <a:rPr lang="en-US" sz="1600" dirty="0" smtClean="0">
                <a:latin typeface="Courier"/>
                <a:cs typeface="Courier"/>
              </a:rPr>
              <a:t> = c("point", "smooth"),method="gam", formula= y ~ s(</a:t>
            </a:r>
            <a:r>
              <a:rPr lang="en-US" sz="1600" dirty="0" err="1" smtClean="0">
                <a:latin typeface="Courier"/>
                <a:cs typeface="Courier"/>
              </a:rPr>
              <a:t>x,bs</a:t>
            </a:r>
            <a:r>
              <a:rPr lang="en-US" sz="1600" dirty="0" smtClean="0">
                <a:latin typeface="Courier"/>
                <a:cs typeface="Courier"/>
              </a:rPr>
              <a:t>="</a:t>
            </a:r>
            <a:r>
              <a:rPr lang="en-US" sz="1600" dirty="0" err="1" smtClean="0">
                <a:latin typeface="Courier"/>
                <a:cs typeface="Courier"/>
              </a:rPr>
              <a:t>cs</a:t>
            </a:r>
            <a:r>
              <a:rPr lang="en-US" sz="1600" dirty="0" smtClean="0">
                <a:latin typeface="Courier"/>
                <a:cs typeface="Courier"/>
              </a:rPr>
              <a:t>"))</a:t>
            </a:r>
            <a:endParaRPr lang="en-US" sz="1600" dirty="0">
              <a:latin typeface="Courier"/>
              <a:cs typeface="Courier"/>
            </a:endParaRPr>
          </a:p>
        </p:txBody>
      </p:sp>
      <p:sp>
        <p:nvSpPr>
          <p:cNvPr id="7" name="Rectangle 6"/>
          <p:cNvSpPr/>
          <p:nvPr/>
        </p:nvSpPr>
        <p:spPr>
          <a:xfrm>
            <a:off x="194234" y="185361"/>
            <a:ext cx="8441766" cy="1200329"/>
          </a:xfrm>
          <a:prstGeom prst="rect">
            <a:avLst/>
          </a:prstGeom>
        </p:spPr>
        <p:txBody>
          <a:bodyPr wrap="square">
            <a:spAutoFit/>
          </a:bodyPr>
          <a:lstStyle/>
          <a:p>
            <a:r>
              <a:rPr lang="en-US" dirty="0"/>
              <a:t>load the </a:t>
            </a:r>
            <a:r>
              <a:rPr lang="en-US" dirty="0" err="1"/>
              <a:t>mgcv</a:t>
            </a:r>
            <a:r>
              <a:rPr lang="en-US" dirty="0"/>
              <a:t> library and use method = "gam", formula = </a:t>
            </a:r>
            <a:r>
              <a:rPr lang="en-US" b="1" dirty="0"/>
              <a:t>y ∼ s(x) </a:t>
            </a:r>
            <a:r>
              <a:rPr lang="en-US" dirty="0"/>
              <a:t>to fit a </a:t>
            </a:r>
            <a:r>
              <a:rPr lang="en-US" dirty="0" err="1"/>
              <a:t>generalised</a:t>
            </a:r>
            <a:r>
              <a:rPr lang="en-US" dirty="0"/>
              <a:t> additive model. This is similar to using a spline with lm, but the degree of smoothness is estimated from the data. For large data, use the formula </a:t>
            </a:r>
            <a:r>
              <a:rPr lang="en-US" b="1" dirty="0"/>
              <a:t>y ~ s(x, </a:t>
            </a:r>
            <a:r>
              <a:rPr lang="en-US" b="1" dirty="0" err="1"/>
              <a:t>bs</a:t>
            </a:r>
            <a:r>
              <a:rPr lang="en-US" b="1" dirty="0"/>
              <a:t>="</a:t>
            </a:r>
            <a:r>
              <a:rPr lang="en-US" b="1" dirty="0" err="1"/>
              <a:t>cs</a:t>
            </a:r>
            <a:r>
              <a:rPr lang="en-US" b="1" dirty="0"/>
              <a:t>")</a:t>
            </a:r>
            <a:r>
              <a:rPr lang="en-US" dirty="0"/>
              <a:t>. This is used by default when there are more than 1,000 points.</a:t>
            </a:r>
          </a:p>
        </p:txBody>
      </p:sp>
    </p:spTree>
    <p:extLst>
      <p:ext uri="{BB962C8B-B14F-4D97-AF65-F5344CB8AC3E}">
        <p14:creationId xmlns:p14="http://schemas.microsoft.com/office/powerpoint/2010/main" val="107935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954"/>
            <a:ext cx="8229600" cy="1143000"/>
          </a:xfrm>
        </p:spPr>
        <p:txBody>
          <a:bodyPr/>
          <a:lstStyle/>
          <a:p>
            <a:r>
              <a:rPr lang="en-US" dirty="0" smtClean="0"/>
              <a:t>Motivation</a:t>
            </a:r>
            <a:endParaRPr lang="en-US" dirty="0"/>
          </a:p>
        </p:txBody>
      </p:sp>
    </p:spTree>
    <p:extLst>
      <p:ext uri="{BB962C8B-B14F-4D97-AF65-F5344CB8AC3E}">
        <p14:creationId xmlns:p14="http://schemas.microsoft.com/office/powerpoint/2010/main" val="15875639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Plog</a:t>
            </a:r>
            <a:r>
              <a:rPr lang="en-US" dirty="0" smtClean="0"/>
              <a:t> </a:t>
            </a:r>
            <a:r>
              <a:rPr lang="en-US" dirty="0" err="1" smtClean="0"/>
              <a:t>geom</a:t>
            </a:r>
            <a:r>
              <a:rPr lang="en-US" dirty="0" smtClean="0"/>
              <a:t>(5)</a:t>
            </a:r>
            <a:endParaRPr lang="en-US" dirty="0"/>
          </a:p>
        </p:txBody>
      </p:sp>
      <p:sp>
        <p:nvSpPr>
          <p:cNvPr id="4" name="Rectangle 3"/>
          <p:cNvSpPr/>
          <p:nvPr/>
        </p:nvSpPr>
        <p:spPr>
          <a:xfrm>
            <a:off x="160421" y="3993472"/>
            <a:ext cx="8836526" cy="2554545"/>
          </a:xfrm>
          <a:prstGeom prst="rect">
            <a:avLst/>
          </a:prstGeom>
        </p:spPr>
        <p:txBody>
          <a:bodyPr wrap="square">
            <a:spAutoFit/>
          </a:bodyPr>
          <a:lstStyle/>
          <a:p>
            <a:r>
              <a:rPr lang="en-US" sz="1600" b="1" dirty="0">
                <a:latin typeface="Courier"/>
                <a:cs typeface="Courier"/>
              </a:rPr>
              <a:t>library(splines)</a:t>
            </a:r>
          </a:p>
          <a:p>
            <a:r>
              <a:rPr lang="en-US" sz="1600" dirty="0" err="1">
                <a:latin typeface="Courier"/>
                <a:cs typeface="Courier"/>
              </a:rPr>
              <a:t>qplot</a:t>
            </a:r>
            <a:r>
              <a:rPr lang="en-US" sz="1600" dirty="0">
                <a:latin typeface="Courier"/>
                <a:cs typeface="Courier"/>
              </a:rPr>
              <a:t>(carat, price, data = diamonds[1:100,], </a:t>
            </a:r>
            <a:r>
              <a:rPr lang="en-US" sz="1600" dirty="0" err="1">
                <a:latin typeface="Courier"/>
                <a:cs typeface="Courier"/>
              </a:rPr>
              <a:t>geom</a:t>
            </a:r>
            <a:r>
              <a:rPr lang="en-US" sz="1600" dirty="0">
                <a:latin typeface="Courier"/>
                <a:cs typeface="Courier"/>
              </a:rPr>
              <a:t>=c("point", "smooth")</a:t>
            </a:r>
            <a:r>
              <a:rPr lang="en-US" sz="1600" dirty="0" smtClean="0">
                <a:latin typeface="Courier"/>
                <a:cs typeface="Courier"/>
              </a:rPr>
              <a:t>, method </a:t>
            </a:r>
            <a:r>
              <a:rPr lang="en-US" sz="1600" dirty="0">
                <a:latin typeface="Courier"/>
                <a:cs typeface="Courier"/>
              </a:rPr>
              <a:t>= "lm")</a:t>
            </a:r>
          </a:p>
          <a:p>
            <a:r>
              <a:rPr lang="en-US" sz="1600" dirty="0" err="1">
                <a:latin typeface="Courier"/>
                <a:cs typeface="Courier"/>
              </a:rPr>
              <a:t>qplot</a:t>
            </a:r>
            <a:r>
              <a:rPr lang="en-US" sz="1600" dirty="0">
                <a:latin typeface="Courier"/>
                <a:cs typeface="Courier"/>
              </a:rPr>
              <a:t>(carat, price, data = diamonds[1:100,], </a:t>
            </a:r>
            <a:r>
              <a:rPr lang="en-US" sz="1600" dirty="0" err="1">
                <a:latin typeface="Courier"/>
                <a:cs typeface="Courier"/>
              </a:rPr>
              <a:t>geom</a:t>
            </a:r>
            <a:r>
              <a:rPr lang="en-US" sz="1600" dirty="0">
                <a:latin typeface="Courier"/>
                <a:cs typeface="Courier"/>
              </a:rPr>
              <a:t>=c("point", "smooth")</a:t>
            </a:r>
            <a:r>
              <a:rPr lang="en-US" sz="1600" dirty="0" smtClean="0">
                <a:latin typeface="Courier"/>
                <a:cs typeface="Courier"/>
              </a:rPr>
              <a:t>, method </a:t>
            </a:r>
            <a:r>
              <a:rPr lang="en-US" sz="1600" dirty="0">
                <a:latin typeface="Courier"/>
                <a:cs typeface="Courier"/>
              </a:rPr>
              <a:t>= "lm", formula=y ~ poly(x,2))</a:t>
            </a:r>
          </a:p>
          <a:p>
            <a:r>
              <a:rPr lang="en-US" sz="1600" dirty="0" err="1">
                <a:latin typeface="Courier"/>
                <a:cs typeface="Courier"/>
              </a:rPr>
              <a:t>qplot</a:t>
            </a:r>
            <a:r>
              <a:rPr lang="en-US" sz="1600" dirty="0">
                <a:latin typeface="Courier"/>
                <a:cs typeface="Courier"/>
              </a:rPr>
              <a:t>(carat, price, data = diamonds[1:100,], </a:t>
            </a:r>
            <a:r>
              <a:rPr lang="en-US" sz="1600" dirty="0" err="1">
                <a:latin typeface="Courier"/>
                <a:cs typeface="Courier"/>
              </a:rPr>
              <a:t>geom</a:t>
            </a:r>
            <a:r>
              <a:rPr lang="en-US" sz="1600" dirty="0">
                <a:latin typeface="Courier"/>
                <a:cs typeface="Courier"/>
              </a:rPr>
              <a:t>=c("point", "smooth")</a:t>
            </a:r>
            <a:r>
              <a:rPr lang="en-US" sz="1600" dirty="0" smtClean="0">
                <a:latin typeface="Courier"/>
                <a:cs typeface="Courier"/>
              </a:rPr>
              <a:t>, method </a:t>
            </a:r>
            <a:r>
              <a:rPr lang="en-US" sz="1600" dirty="0">
                <a:latin typeface="Courier"/>
                <a:cs typeface="Courier"/>
              </a:rPr>
              <a:t>= "lm", formula=y ~ ns(x,3))</a:t>
            </a:r>
          </a:p>
          <a:p>
            <a:r>
              <a:rPr lang="en-US" sz="1600" b="1" dirty="0">
                <a:latin typeface="Courier"/>
                <a:cs typeface="Courier"/>
              </a:rPr>
              <a:t>library(MASS)</a:t>
            </a:r>
          </a:p>
          <a:p>
            <a:r>
              <a:rPr lang="en-US" sz="1600" dirty="0" err="1">
                <a:latin typeface="Courier"/>
                <a:cs typeface="Courier"/>
              </a:rPr>
              <a:t>qplot</a:t>
            </a:r>
            <a:r>
              <a:rPr lang="en-US" sz="1600" dirty="0">
                <a:latin typeface="Courier"/>
                <a:cs typeface="Courier"/>
              </a:rPr>
              <a:t>(carat, price, data = diamonds[1:100,], </a:t>
            </a:r>
            <a:r>
              <a:rPr lang="en-US" sz="1600" dirty="0" err="1">
                <a:latin typeface="Courier"/>
                <a:cs typeface="Courier"/>
              </a:rPr>
              <a:t>geom</a:t>
            </a:r>
            <a:r>
              <a:rPr lang="en-US" sz="1600" dirty="0">
                <a:latin typeface="Courier"/>
                <a:cs typeface="Courier"/>
              </a:rPr>
              <a:t>=c("point", "smooth")</a:t>
            </a:r>
            <a:r>
              <a:rPr lang="en-US" sz="1600" dirty="0" smtClean="0">
                <a:latin typeface="Courier"/>
                <a:cs typeface="Courier"/>
              </a:rPr>
              <a:t>, method </a:t>
            </a:r>
            <a:r>
              <a:rPr lang="en-US" sz="1600" dirty="0">
                <a:latin typeface="Courier"/>
                <a:cs typeface="Courier"/>
              </a:rPr>
              <a:t>= "</a:t>
            </a:r>
            <a:r>
              <a:rPr lang="en-US" sz="1600" dirty="0" err="1">
                <a:latin typeface="Courier"/>
                <a:cs typeface="Courier"/>
              </a:rPr>
              <a:t>rlm</a:t>
            </a:r>
            <a:r>
              <a:rPr lang="en-US" sz="1600" dirty="0">
                <a:latin typeface="Courier"/>
                <a:cs typeface="Courier"/>
              </a:rPr>
              <a:t>")</a:t>
            </a:r>
          </a:p>
        </p:txBody>
      </p:sp>
      <p:sp>
        <p:nvSpPr>
          <p:cNvPr id="5" name="Content Placeholder 2"/>
          <p:cNvSpPr>
            <a:spLocks noGrp="1"/>
          </p:cNvSpPr>
          <p:nvPr>
            <p:ph idx="1"/>
          </p:nvPr>
        </p:nvSpPr>
        <p:spPr>
          <a:xfrm>
            <a:off x="160421" y="1291236"/>
            <a:ext cx="8836526" cy="2702236"/>
          </a:xfrm>
        </p:spPr>
        <p:txBody>
          <a:bodyPr>
            <a:normAutofit fontScale="77500" lnSpcReduction="20000"/>
          </a:bodyPr>
          <a:lstStyle/>
          <a:p>
            <a:r>
              <a:rPr lang="en-US" b="1" dirty="0" smtClean="0"/>
              <a:t>method = "lm" </a:t>
            </a:r>
            <a:r>
              <a:rPr lang="en-US" dirty="0" smtClean="0"/>
              <a:t>fits a linear model. The default will fit a straight line to your data, or you can specify formula = </a:t>
            </a:r>
            <a:r>
              <a:rPr lang="en-US" b="1" dirty="0" smtClean="0"/>
              <a:t>y ~ poly(x, 2) </a:t>
            </a:r>
            <a:r>
              <a:rPr lang="en-US" dirty="0" smtClean="0"/>
              <a:t>to specify a degree 2 polynomial, or better, load the splines package and use a natural spline: formula = </a:t>
            </a:r>
            <a:r>
              <a:rPr lang="en-US" b="1" dirty="0" smtClean="0"/>
              <a:t>y ~ ns(x, 2)</a:t>
            </a:r>
            <a:r>
              <a:rPr lang="en-US" dirty="0" smtClean="0"/>
              <a:t>. The second parameter is the degrees of freedom: a higher number will create a wigglier curve. </a:t>
            </a:r>
          </a:p>
          <a:p>
            <a:r>
              <a:rPr lang="en-US" b="1" dirty="0"/>
              <a:t>method = "</a:t>
            </a:r>
            <a:r>
              <a:rPr lang="en-US" b="1" dirty="0" err="1"/>
              <a:t>rlm</a:t>
            </a:r>
            <a:r>
              <a:rPr lang="en-US" b="1" dirty="0"/>
              <a:t>" </a:t>
            </a:r>
            <a:r>
              <a:rPr lang="en-US" dirty="0"/>
              <a:t>works like lm, but uses a robust fitting algorithm so that outliers don’t affect the fit as much </a:t>
            </a:r>
            <a:endParaRPr lang="en-US" dirty="0" smtClean="0"/>
          </a:p>
          <a:p>
            <a:endParaRPr lang="en-US" dirty="0"/>
          </a:p>
        </p:txBody>
      </p:sp>
    </p:spTree>
    <p:extLst>
      <p:ext uri="{BB962C8B-B14F-4D97-AF65-F5344CB8AC3E}">
        <p14:creationId xmlns:p14="http://schemas.microsoft.com/office/powerpoint/2010/main" val="30507275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Boxplots and jittered points</a:t>
            </a:r>
            <a:endParaRPr lang="en-US" dirty="0"/>
          </a:p>
        </p:txBody>
      </p:sp>
      <p:pic>
        <p:nvPicPr>
          <p:cNvPr id="4" name="Picture 3"/>
          <p:cNvPicPr>
            <a:picLocks noChangeAspect="1"/>
          </p:cNvPicPr>
          <p:nvPr/>
        </p:nvPicPr>
        <p:blipFill>
          <a:blip r:embed="rId2"/>
          <a:stretch>
            <a:fillRect/>
          </a:stretch>
        </p:blipFill>
        <p:spPr>
          <a:xfrm>
            <a:off x="336885" y="2580105"/>
            <a:ext cx="3485162" cy="3903579"/>
          </a:xfrm>
          <a:prstGeom prst="rect">
            <a:avLst/>
          </a:prstGeom>
        </p:spPr>
      </p:pic>
      <p:pic>
        <p:nvPicPr>
          <p:cNvPr id="5" name="Picture 4"/>
          <p:cNvPicPr>
            <a:picLocks noChangeAspect="1"/>
          </p:cNvPicPr>
          <p:nvPr/>
        </p:nvPicPr>
        <p:blipFill>
          <a:blip r:embed="rId3"/>
          <a:stretch>
            <a:fillRect/>
          </a:stretch>
        </p:blipFill>
        <p:spPr>
          <a:xfrm>
            <a:off x="4799264" y="2580104"/>
            <a:ext cx="3465473" cy="3903579"/>
          </a:xfrm>
          <a:prstGeom prst="rect">
            <a:avLst/>
          </a:prstGeom>
        </p:spPr>
      </p:pic>
      <p:sp>
        <p:nvSpPr>
          <p:cNvPr id="6" name="Rectangle 5"/>
          <p:cNvSpPr/>
          <p:nvPr/>
        </p:nvSpPr>
        <p:spPr>
          <a:xfrm>
            <a:off x="0" y="1213008"/>
            <a:ext cx="9144000" cy="861774"/>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(color, price / carat, data = diamonds, </a:t>
            </a:r>
            <a:r>
              <a:rPr lang="en-US" sz="1600" dirty="0" err="1">
                <a:latin typeface="Courier"/>
                <a:cs typeface="Courier"/>
              </a:rPr>
              <a:t>geom</a:t>
            </a:r>
            <a:r>
              <a:rPr lang="en-US" sz="1600" dirty="0">
                <a:latin typeface="Courier"/>
                <a:cs typeface="Courier"/>
              </a:rPr>
              <a:t> = "jitter", </a:t>
            </a:r>
            <a:r>
              <a:rPr lang="en-US" sz="1600" dirty="0" err="1">
                <a:latin typeface="Courier"/>
                <a:cs typeface="Courier"/>
              </a:rPr>
              <a:t>colour</a:t>
            </a:r>
            <a:r>
              <a:rPr lang="en-US" sz="1600" dirty="0">
                <a:latin typeface="Courier"/>
                <a:cs typeface="Courier"/>
              </a:rPr>
              <a:t> = I(alpha("black", 1 / 10)))</a:t>
            </a:r>
          </a:p>
          <a:p>
            <a:r>
              <a:rPr lang="en-US" sz="1600" dirty="0" err="1">
                <a:latin typeface="Courier"/>
                <a:cs typeface="Courier"/>
              </a:rPr>
              <a:t>qplot</a:t>
            </a:r>
            <a:r>
              <a:rPr lang="en-US" sz="1600" dirty="0">
                <a:latin typeface="Courier"/>
                <a:cs typeface="Courier"/>
              </a:rPr>
              <a:t>(color, price / carat, data = diamonds, </a:t>
            </a:r>
            <a:r>
              <a:rPr lang="en-US" sz="1600" dirty="0" err="1">
                <a:latin typeface="Courier"/>
                <a:cs typeface="Courier"/>
              </a:rPr>
              <a:t>geom</a:t>
            </a:r>
            <a:r>
              <a:rPr lang="en-US" sz="1600" dirty="0">
                <a:latin typeface="Courier"/>
                <a:cs typeface="Courier"/>
              </a:rPr>
              <a:t> = "boxplot") </a:t>
            </a:r>
          </a:p>
        </p:txBody>
      </p:sp>
    </p:spTree>
    <p:extLst>
      <p:ext uri="{BB962C8B-B14F-4D97-AF65-F5344CB8AC3E}">
        <p14:creationId xmlns:p14="http://schemas.microsoft.com/office/powerpoint/2010/main" val="2088695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and density plots(1)</a:t>
            </a:r>
            <a:endParaRPr lang="en-US" dirty="0"/>
          </a:p>
        </p:txBody>
      </p:sp>
      <p:pic>
        <p:nvPicPr>
          <p:cNvPr id="4" name="Picture 3"/>
          <p:cNvPicPr>
            <a:picLocks noChangeAspect="1"/>
          </p:cNvPicPr>
          <p:nvPr/>
        </p:nvPicPr>
        <p:blipFill>
          <a:blip r:embed="rId2"/>
          <a:stretch>
            <a:fillRect/>
          </a:stretch>
        </p:blipFill>
        <p:spPr>
          <a:xfrm>
            <a:off x="147053" y="2446419"/>
            <a:ext cx="3555429" cy="4037263"/>
          </a:xfrm>
          <a:prstGeom prst="rect">
            <a:avLst/>
          </a:prstGeom>
        </p:spPr>
      </p:pic>
      <p:pic>
        <p:nvPicPr>
          <p:cNvPr id="5" name="Picture 4"/>
          <p:cNvPicPr>
            <a:picLocks noChangeAspect="1"/>
          </p:cNvPicPr>
          <p:nvPr/>
        </p:nvPicPr>
        <p:blipFill>
          <a:blip r:embed="rId3"/>
          <a:stretch>
            <a:fillRect/>
          </a:stretch>
        </p:blipFill>
        <p:spPr>
          <a:xfrm>
            <a:off x="4880143" y="2446419"/>
            <a:ext cx="3595436" cy="4038499"/>
          </a:xfrm>
          <a:prstGeom prst="rect">
            <a:avLst/>
          </a:prstGeom>
        </p:spPr>
      </p:pic>
      <p:sp>
        <p:nvSpPr>
          <p:cNvPr id="6" name="Rectangle 5"/>
          <p:cNvSpPr/>
          <p:nvPr/>
        </p:nvSpPr>
        <p:spPr>
          <a:xfrm>
            <a:off x="0" y="1246090"/>
            <a:ext cx="6972244" cy="646331"/>
          </a:xfrm>
          <a:prstGeom prst="rect">
            <a:avLst/>
          </a:prstGeom>
        </p:spPr>
        <p:txBody>
          <a:bodyPr wrap="none">
            <a:spAutoFit/>
          </a:bodyPr>
          <a:lstStyle/>
          <a:p>
            <a:r>
              <a:rPr lang="en-US" dirty="0" err="1">
                <a:latin typeface="Courier"/>
                <a:cs typeface="Courier"/>
              </a:rPr>
              <a:t>qplot</a:t>
            </a:r>
            <a:r>
              <a:rPr lang="en-US" dirty="0">
                <a:latin typeface="Courier"/>
                <a:cs typeface="Courier"/>
              </a:rPr>
              <a:t>(carat, data = diamonds, </a:t>
            </a:r>
            <a:r>
              <a:rPr lang="en-US" dirty="0" err="1">
                <a:latin typeface="Courier"/>
                <a:cs typeface="Courier"/>
              </a:rPr>
              <a:t>geom</a:t>
            </a:r>
            <a:r>
              <a:rPr lang="en-US" dirty="0">
                <a:latin typeface="Courier"/>
                <a:cs typeface="Courier"/>
              </a:rPr>
              <a:t> = "histogram")</a:t>
            </a:r>
          </a:p>
          <a:p>
            <a:r>
              <a:rPr lang="en-US" dirty="0" err="1">
                <a:latin typeface="Courier"/>
                <a:cs typeface="Courier"/>
              </a:rPr>
              <a:t>qplot</a:t>
            </a:r>
            <a:r>
              <a:rPr lang="en-US" dirty="0">
                <a:latin typeface="Courier"/>
                <a:cs typeface="Courier"/>
              </a:rPr>
              <a:t>(carat, data = diamonds, </a:t>
            </a:r>
            <a:r>
              <a:rPr lang="en-US" dirty="0" err="1">
                <a:latin typeface="Courier"/>
                <a:cs typeface="Courier"/>
              </a:rPr>
              <a:t>geom</a:t>
            </a:r>
            <a:r>
              <a:rPr lang="en-US" dirty="0">
                <a:latin typeface="Courier"/>
                <a:cs typeface="Courier"/>
              </a:rPr>
              <a:t> = "density")</a:t>
            </a:r>
          </a:p>
        </p:txBody>
      </p:sp>
    </p:spTree>
    <p:extLst>
      <p:ext uri="{BB962C8B-B14F-4D97-AF65-F5344CB8AC3E}">
        <p14:creationId xmlns:p14="http://schemas.microsoft.com/office/powerpoint/2010/main" val="2725052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208" y="2313732"/>
            <a:ext cx="3890211" cy="4544267"/>
          </a:xfrm>
          <a:prstGeom prst="rect">
            <a:avLst/>
          </a:prstGeom>
        </p:spPr>
      </p:pic>
      <p:pic>
        <p:nvPicPr>
          <p:cNvPr id="5" name="Picture 4"/>
          <p:cNvPicPr>
            <a:picLocks noChangeAspect="1"/>
          </p:cNvPicPr>
          <p:nvPr/>
        </p:nvPicPr>
        <p:blipFill>
          <a:blip r:embed="rId3"/>
          <a:stretch>
            <a:fillRect/>
          </a:stretch>
        </p:blipFill>
        <p:spPr>
          <a:xfrm>
            <a:off x="4578015" y="2327100"/>
            <a:ext cx="3851753" cy="4544268"/>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Histogram and density plots(2)</a:t>
            </a:r>
            <a:endParaRPr lang="en-US" dirty="0"/>
          </a:p>
        </p:txBody>
      </p:sp>
      <p:sp>
        <p:nvSpPr>
          <p:cNvPr id="7" name="Rectangle 6"/>
          <p:cNvSpPr/>
          <p:nvPr/>
        </p:nvSpPr>
        <p:spPr>
          <a:xfrm>
            <a:off x="80208" y="1417638"/>
            <a:ext cx="9188596" cy="646331"/>
          </a:xfrm>
          <a:prstGeom prst="rect">
            <a:avLst/>
          </a:prstGeom>
        </p:spPr>
        <p:txBody>
          <a:bodyPr wrap="none">
            <a:spAutoFit/>
          </a:bodyPr>
          <a:lstStyle/>
          <a:p>
            <a:r>
              <a:rPr lang="en-US" dirty="0" err="1" smtClean="0">
                <a:latin typeface="Courier"/>
                <a:cs typeface="Courier"/>
              </a:rPr>
              <a:t>qplot</a:t>
            </a:r>
            <a:r>
              <a:rPr lang="en-US" dirty="0">
                <a:latin typeface="Courier"/>
                <a:cs typeface="Courier"/>
              </a:rPr>
              <a:t>(carat, data = diamonds, </a:t>
            </a:r>
            <a:r>
              <a:rPr lang="en-US" dirty="0" err="1">
                <a:latin typeface="Courier"/>
                <a:cs typeface="Courier"/>
              </a:rPr>
              <a:t>geom</a:t>
            </a:r>
            <a:r>
              <a:rPr lang="en-US" dirty="0">
                <a:latin typeface="Courier"/>
                <a:cs typeface="Courier"/>
              </a:rPr>
              <a:t> = "histogram", </a:t>
            </a:r>
            <a:r>
              <a:rPr lang="en-US" b="1" dirty="0">
                <a:solidFill>
                  <a:srgbClr val="FF0000"/>
                </a:solidFill>
                <a:latin typeface="Courier"/>
                <a:cs typeface="Courier"/>
              </a:rPr>
              <a:t>fill = color</a:t>
            </a:r>
            <a:r>
              <a:rPr lang="en-US" dirty="0">
                <a:latin typeface="Courier"/>
                <a:cs typeface="Courier"/>
              </a:rPr>
              <a:t>)</a:t>
            </a:r>
          </a:p>
          <a:p>
            <a:r>
              <a:rPr lang="en-US" dirty="0" err="1" smtClean="0">
                <a:latin typeface="Courier"/>
                <a:cs typeface="Courier"/>
              </a:rPr>
              <a:t>qplot</a:t>
            </a:r>
            <a:r>
              <a:rPr lang="en-US" dirty="0">
                <a:latin typeface="Courier"/>
                <a:cs typeface="Courier"/>
              </a:rPr>
              <a:t>(carat, data = diamonds, </a:t>
            </a:r>
            <a:r>
              <a:rPr lang="en-US" dirty="0" err="1">
                <a:latin typeface="Courier"/>
                <a:cs typeface="Courier"/>
              </a:rPr>
              <a:t>geom</a:t>
            </a:r>
            <a:r>
              <a:rPr lang="en-US" dirty="0">
                <a:latin typeface="Courier"/>
                <a:cs typeface="Courier"/>
              </a:rPr>
              <a:t> = "density", </a:t>
            </a:r>
            <a:r>
              <a:rPr lang="en-US" b="1" dirty="0" err="1">
                <a:solidFill>
                  <a:srgbClr val="FF0000"/>
                </a:solidFill>
                <a:latin typeface="Courier"/>
                <a:cs typeface="Courier"/>
              </a:rPr>
              <a:t>colour</a:t>
            </a:r>
            <a:r>
              <a:rPr lang="en-US" b="1" dirty="0">
                <a:solidFill>
                  <a:srgbClr val="FF0000"/>
                </a:solidFill>
                <a:latin typeface="Courier"/>
                <a:cs typeface="Courier"/>
              </a:rPr>
              <a:t> = color</a:t>
            </a:r>
            <a:r>
              <a:rPr lang="en-US" dirty="0">
                <a:latin typeface="Courier"/>
                <a:cs typeface="Courier"/>
              </a:rPr>
              <a:t>)</a:t>
            </a:r>
          </a:p>
        </p:txBody>
      </p:sp>
    </p:spTree>
    <p:extLst>
      <p:ext uri="{BB962C8B-B14F-4D97-AF65-F5344CB8AC3E}">
        <p14:creationId xmlns:p14="http://schemas.microsoft.com/office/powerpoint/2010/main" val="5598755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charts(1)</a:t>
            </a:r>
            <a:endParaRPr lang="en-US" dirty="0"/>
          </a:p>
        </p:txBody>
      </p:sp>
      <p:sp>
        <p:nvSpPr>
          <p:cNvPr id="4" name="Rectangle 3"/>
          <p:cNvSpPr/>
          <p:nvPr/>
        </p:nvSpPr>
        <p:spPr>
          <a:xfrm>
            <a:off x="-1" y="2209579"/>
            <a:ext cx="5440947" cy="4031873"/>
          </a:xfrm>
          <a:prstGeom prst="rect">
            <a:avLst/>
          </a:prstGeom>
        </p:spPr>
        <p:txBody>
          <a:bodyPr wrap="square">
            <a:spAutoFit/>
          </a:bodyPr>
          <a:lstStyle/>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=="D",])</a:t>
            </a:r>
          </a:p>
          <a:p>
            <a:r>
              <a:rPr lang="it-IT" sz="1600" dirty="0">
                <a:latin typeface="Courier"/>
                <a:cs typeface="Courier"/>
              </a:rPr>
              <a:t>[1] 6775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=="E",])</a:t>
            </a:r>
          </a:p>
          <a:p>
            <a:r>
              <a:rPr lang="it-IT" sz="1600" dirty="0">
                <a:latin typeface="Courier"/>
                <a:cs typeface="Courier"/>
              </a:rPr>
              <a:t>[1] 9797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=="E",])</a:t>
            </a:r>
          </a:p>
          <a:p>
            <a:r>
              <a:rPr lang="it-IT" sz="1600" dirty="0">
                <a:latin typeface="Courier"/>
                <a:cs typeface="Courier"/>
              </a:rPr>
              <a:t>[1] 9797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a:t>
            </a:r>
            <a:r>
              <a:rPr lang="it-IT" sz="1600" dirty="0" err="1">
                <a:latin typeface="Courier"/>
                <a:cs typeface="Courier"/>
              </a:rPr>
              <a:t>F</a:t>
            </a:r>
            <a:r>
              <a:rPr lang="it-IT" sz="1600" dirty="0">
                <a:latin typeface="Courier"/>
                <a:cs typeface="Courier"/>
              </a:rPr>
              <a:t>",])</a:t>
            </a:r>
          </a:p>
          <a:p>
            <a:r>
              <a:rPr lang="it-IT" sz="1600" dirty="0">
                <a:latin typeface="Courier"/>
                <a:cs typeface="Courier"/>
              </a:rPr>
              <a:t>[1] 9542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=="G",])</a:t>
            </a:r>
          </a:p>
          <a:p>
            <a:r>
              <a:rPr lang="it-IT" sz="1600" dirty="0">
                <a:latin typeface="Courier"/>
                <a:cs typeface="Courier"/>
              </a:rPr>
              <a:t>[1] 11292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=="H",])</a:t>
            </a:r>
          </a:p>
          <a:p>
            <a:r>
              <a:rPr lang="it-IT" sz="1600" dirty="0">
                <a:latin typeface="Courier"/>
                <a:cs typeface="Courier"/>
              </a:rPr>
              <a:t>[1] 8304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=="I",])</a:t>
            </a:r>
          </a:p>
          <a:p>
            <a:r>
              <a:rPr lang="it-IT" sz="1600" dirty="0">
                <a:latin typeface="Courier"/>
                <a:cs typeface="Courier"/>
              </a:rPr>
              <a:t>[1] 5422   10</a:t>
            </a:r>
          </a:p>
          <a:p>
            <a:r>
              <a:rPr lang="it-IT" sz="1600" dirty="0">
                <a:latin typeface="Courier"/>
                <a:cs typeface="Courier"/>
              </a:rPr>
              <a:t>&gt; </a:t>
            </a:r>
            <a:r>
              <a:rPr lang="it-IT" sz="1600" dirty="0" err="1">
                <a:latin typeface="Courier"/>
                <a:cs typeface="Courier"/>
              </a:rPr>
              <a:t>dim</a:t>
            </a:r>
            <a:r>
              <a:rPr lang="it-IT" sz="1600" dirty="0">
                <a:latin typeface="Courier"/>
                <a:cs typeface="Courier"/>
              </a:rPr>
              <a:t>(</a:t>
            </a:r>
            <a:r>
              <a:rPr lang="it-IT" sz="1600" dirty="0" err="1">
                <a:latin typeface="Courier"/>
                <a:cs typeface="Courier"/>
              </a:rPr>
              <a:t>diamonds</a:t>
            </a:r>
            <a:r>
              <a:rPr lang="it-IT" sz="1600" dirty="0">
                <a:latin typeface="Courier"/>
                <a:cs typeface="Courier"/>
              </a:rPr>
              <a:t>[</a:t>
            </a:r>
            <a:r>
              <a:rPr lang="it-IT" sz="1600" dirty="0" err="1">
                <a:latin typeface="Courier"/>
                <a:cs typeface="Courier"/>
              </a:rPr>
              <a:t>diamonds$color</a:t>
            </a:r>
            <a:r>
              <a:rPr lang="it-IT" sz="1600" dirty="0">
                <a:latin typeface="Courier"/>
                <a:cs typeface="Courier"/>
              </a:rPr>
              <a:t>=="</a:t>
            </a:r>
            <a:r>
              <a:rPr lang="it-IT" sz="1600" dirty="0" err="1">
                <a:latin typeface="Courier"/>
                <a:cs typeface="Courier"/>
              </a:rPr>
              <a:t>J</a:t>
            </a:r>
            <a:r>
              <a:rPr lang="it-IT" sz="1600" dirty="0">
                <a:latin typeface="Courier"/>
                <a:cs typeface="Courier"/>
              </a:rPr>
              <a:t>",])</a:t>
            </a:r>
          </a:p>
          <a:p>
            <a:r>
              <a:rPr lang="it-IT" sz="1600" dirty="0">
                <a:latin typeface="Courier"/>
                <a:cs typeface="Courier"/>
              </a:rPr>
              <a:t>[1] 2808   10</a:t>
            </a:r>
            <a:endParaRPr lang="en-US" sz="1600" dirty="0">
              <a:latin typeface="Courier"/>
              <a:cs typeface="Courier"/>
            </a:endParaRPr>
          </a:p>
        </p:txBody>
      </p:sp>
      <p:sp>
        <p:nvSpPr>
          <p:cNvPr id="5" name="Rectangle 4"/>
          <p:cNvSpPr/>
          <p:nvPr/>
        </p:nvSpPr>
        <p:spPr>
          <a:xfrm>
            <a:off x="0" y="1653492"/>
            <a:ext cx="4986762" cy="338554"/>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(color, data=diamonds, </a:t>
            </a:r>
            <a:r>
              <a:rPr lang="en-US" sz="1600" dirty="0" err="1">
                <a:latin typeface="Courier"/>
                <a:cs typeface="Courier"/>
              </a:rPr>
              <a:t>geom</a:t>
            </a:r>
            <a:r>
              <a:rPr lang="en-US" sz="1600" dirty="0">
                <a:latin typeface="Courier"/>
                <a:cs typeface="Courier"/>
              </a:rPr>
              <a:t>="bar")</a:t>
            </a:r>
          </a:p>
        </p:txBody>
      </p:sp>
      <p:pic>
        <p:nvPicPr>
          <p:cNvPr id="6" name="Picture 5"/>
          <p:cNvPicPr>
            <a:picLocks noChangeAspect="1"/>
          </p:cNvPicPr>
          <p:nvPr/>
        </p:nvPicPr>
        <p:blipFill>
          <a:blip r:embed="rId2"/>
          <a:stretch>
            <a:fillRect/>
          </a:stretch>
        </p:blipFill>
        <p:spPr>
          <a:xfrm>
            <a:off x="4986762" y="1992046"/>
            <a:ext cx="3772876" cy="4264526"/>
          </a:xfrm>
          <a:prstGeom prst="rect">
            <a:avLst/>
          </a:prstGeom>
        </p:spPr>
      </p:pic>
    </p:spTree>
    <p:extLst>
      <p:ext uri="{BB962C8B-B14F-4D97-AF65-F5344CB8AC3E}">
        <p14:creationId xmlns:p14="http://schemas.microsoft.com/office/powerpoint/2010/main" val="13127127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790" y="2082735"/>
            <a:ext cx="4491789" cy="4616648"/>
          </a:xfrm>
          <a:prstGeom prst="rect">
            <a:avLst/>
          </a:prstGeom>
        </p:spPr>
        <p:txBody>
          <a:bodyPr wrap="square">
            <a:spAutoFit/>
          </a:bodyPr>
          <a:lstStyle/>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=="D"</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4456.56</a:t>
            </a:r>
          </a:p>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=="E"</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6445.12</a:t>
            </a:r>
          </a:p>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=="F"</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7028.05</a:t>
            </a:r>
          </a:p>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=="G"</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8708.28</a:t>
            </a:r>
          </a:p>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=="H"</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7571.58</a:t>
            </a:r>
          </a:p>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=="I"</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5568</a:t>
            </a:r>
          </a:p>
          <a:p>
            <a:r>
              <a:rPr lang="en-US" sz="1400" dirty="0">
                <a:latin typeface="Courier"/>
                <a:cs typeface="Courier"/>
              </a:rPr>
              <a:t>&gt; sum(diamonds[</a:t>
            </a:r>
            <a:r>
              <a:rPr lang="en-US" sz="1400" dirty="0" err="1">
                <a:latin typeface="Courier"/>
                <a:cs typeface="Courier"/>
              </a:rPr>
              <a:t>diamonds$color</a:t>
            </a:r>
            <a:r>
              <a:rPr lang="en-US" sz="1400" dirty="0">
                <a:latin typeface="Courier"/>
                <a:cs typeface="Courier"/>
              </a:rPr>
              <a:t>=="J"</a:t>
            </a:r>
            <a:r>
              <a:rPr lang="en-US" sz="1400" dirty="0" smtClean="0">
                <a:latin typeface="Courier"/>
                <a:cs typeface="Courier"/>
              </a:rPr>
              <a:t>, "</a:t>
            </a:r>
            <a:r>
              <a:rPr lang="en-US" sz="1400" dirty="0">
                <a:latin typeface="Courier"/>
                <a:cs typeface="Courier"/>
              </a:rPr>
              <a:t>carat"])</a:t>
            </a:r>
          </a:p>
          <a:p>
            <a:r>
              <a:rPr lang="en-US" sz="1400" dirty="0">
                <a:latin typeface="Courier"/>
                <a:cs typeface="Courier"/>
              </a:rPr>
              <a:t>[1] 3263.28</a:t>
            </a:r>
          </a:p>
        </p:txBody>
      </p:sp>
      <p:sp>
        <p:nvSpPr>
          <p:cNvPr id="5" name="Title 1"/>
          <p:cNvSpPr>
            <a:spLocks noGrp="1"/>
          </p:cNvSpPr>
          <p:nvPr>
            <p:ph type="title"/>
          </p:nvPr>
        </p:nvSpPr>
        <p:spPr>
          <a:xfrm>
            <a:off x="457200" y="274638"/>
            <a:ext cx="8229600" cy="1143000"/>
          </a:xfrm>
        </p:spPr>
        <p:txBody>
          <a:bodyPr/>
          <a:lstStyle/>
          <a:p>
            <a:r>
              <a:rPr lang="en-US" dirty="0" smtClean="0"/>
              <a:t>Bar charts(2)</a:t>
            </a:r>
            <a:endParaRPr lang="en-US" dirty="0"/>
          </a:p>
        </p:txBody>
      </p:sp>
      <p:sp>
        <p:nvSpPr>
          <p:cNvPr id="6" name="Rectangle 5"/>
          <p:cNvSpPr/>
          <p:nvPr/>
        </p:nvSpPr>
        <p:spPr>
          <a:xfrm>
            <a:off x="0" y="1210690"/>
            <a:ext cx="9144000" cy="584776"/>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(color, data = diamonds, </a:t>
            </a:r>
            <a:r>
              <a:rPr lang="en-US" sz="1600" dirty="0" err="1">
                <a:latin typeface="Courier"/>
                <a:cs typeface="Courier"/>
              </a:rPr>
              <a:t>geom</a:t>
            </a:r>
            <a:r>
              <a:rPr lang="en-US" sz="1600" dirty="0">
                <a:latin typeface="Courier"/>
                <a:cs typeface="Courier"/>
              </a:rPr>
              <a:t> = "bar", weight = carat)</a:t>
            </a:r>
            <a:r>
              <a:rPr lang="en-US" sz="1600" dirty="0" smtClean="0">
                <a:latin typeface="Courier"/>
                <a:cs typeface="Courier"/>
              </a:rPr>
              <a:t>+ </a:t>
            </a:r>
            <a:r>
              <a:rPr lang="en-US" sz="1600" dirty="0" err="1" smtClean="0">
                <a:latin typeface="Courier"/>
                <a:cs typeface="Courier"/>
              </a:rPr>
              <a:t>scale_y_continuous</a:t>
            </a:r>
            <a:r>
              <a:rPr lang="en-US" sz="1600" dirty="0">
                <a:latin typeface="Courier"/>
                <a:cs typeface="Courier"/>
              </a:rPr>
              <a:t>("carat")</a:t>
            </a:r>
          </a:p>
        </p:txBody>
      </p:sp>
      <p:pic>
        <p:nvPicPr>
          <p:cNvPr id="7" name="Picture 6"/>
          <p:cNvPicPr>
            <a:picLocks noChangeAspect="1"/>
          </p:cNvPicPr>
          <p:nvPr/>
        </p:nvPicPr>
        <p:blipFill>
          <a:blip r:embed="rId2"/>
          <a:stretch>
            <a:fillRect/>
          </a:stretch>
        </p:blipFill>
        <p:spPr>
          <a:xfrm>
            <a:off x="4907548" y="2082735"/>
            <a:ext cx="3823394" cy="4267850"/>
          </a:xfrm>
          <a:prstGeom prst="rect">
            <a:avLst/>
          </a:prstGeom>
        </p:spPr>
      </p:pic>
    </p:spTree>
    <p:extLst>
      <p:ext uri="{BB962C8B-B14F-4D97-AF65-F5344CB8AC3E}">
        <p14:creationId xmlns:p14="http://schemas.microsoft.com/office/powerpoint/2010/main" val="27967521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Faceting(1)</a:t>
            </a:r>
            <a:endParaRPr lang="en-US" dirty="0"/>
          </a:p>
        </p:txBody>
      </p:sp>
      <p:sp>
        <p:nvSpPr>
          <p:cNvPr id="4" name="Rectangle 3"/>
          <p:cNvSpPr/>
          <p:nvPr/>
        </p:nvSpPr>
        <p:spPr>
          <a:xfrm>
            <a:off x="-1" y="1175966"/>
            <a:ext cx="9050421" cy="1077218"/>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(carat, data = diamonds, facets = color ~ ., </a:t>
            </a:r>
            <a:r>
              <a:rPr lang="en-US" sz="1600" dirty="0" err="1">
                <a:latin typeface="Courier"/>
                <a:cs typeface="Courier"/>
              </a:rPr>
              <a:t>geom</a:t>
            </a:r>
            <a:r>
              <a:rPr lang="en-US" sz="1600" dirty="0">
                <a:latin typeface="Courier"/>
                <a:cs typeface="Courier"/>
              </a:rPr>
              <a:t> = "histogram", </a:t>
            </a:r>
            <a:r>
              <a:rPr lang="en-US" sz="1600" dirty="0" err="1">
                <a:latin typeface="Courier"/>
                <a:cs typeface="Courier"/>
              </a:rPr>
              <a:t>binwidth</a:t>
            </a:r>
            <a:r>
              <a:rPr lang="en-US" sz="1600" dirty="0">
                <a:latin typeface="Courier"/>
                <a:cs typeface="Courier"/>
              </a:rPr>
              <a:t> = 0.1, </a:t>
            </a:r>
            <a:r>
              <a:rPr lang="en-US" sz="1600" dirty="0" err="1">
                <a:latin typeface="Courier"/>
                <a:cs typeface="Courier"/>
              </a:rPr>
              <a:t>xlim</a:t>
            </a:r>
            <a:r>
              <a:rPr lang="en-US" sz="1600" dirty="0">
                <a:latin typeface="Courier"/>
                <a:cs typeface="Courier"/>
              </a:rPr>
              <a:t> = c(0, 3)</a:t>
            </a:r>
            <a:r>
              <a:rPr lang="en-US" sz="1600" dirty="0" smtClean="0">
                <a:latin typeface="Courier"/>
                <a:cs typeface="Courier"/>
              </a:rPr>
              <a:t>)</a:t>
            </a:r>
          </a:p>
          <a:p>
            <a:r>
              <a:rPr lang="en-US" sz="1600" dirty="0" err="1" smtClean="0">
                <a:latin typeface="Courier"/>
                <a:cs typeface="Courier"/>
              </a:rPr>
              <a:t>qplot</a:t>
            </a:r>
            <a:r>
              <a:rPr lang="en-US" sz="1600" dirty="0" smtClean="0">
                <a:latin typeface="Courier"/>
                <a:cs typeface="Courier"/>
              </a:rPr>
              <a:t>(carat, data = diamonds, facets = . ~ color, </a:t>
            </a:r>
            <a:r>
              <a:rPr lang="en-US" sz="1600" dirty="0" err="1" smtClean="0">
                <a:latin typeface="Courier"/>
                <a:cs typeface="Courier"/>
              </a:rPr>
              <a:t>geom</a:t>
            </a:r>
            <a:r>
              <a:rPr lang="en-US" sz="1600" dirty="0" smtClean="0">
                <a:latin typeface="Courier"/>
                <a:cs typeface="Courier"/>
              </a:rPr>
              <a:t> = "histogram", </a:t>
            </a:r>
            <a:r>
              <a:rPr lang="en-US" sz="1600" dirty="0" err="1" smtClean="0">
                <a:latin typeface="Courier"/>
                <a:cs typeface="Courier"/>
              </a:rPr>
              <a:t>binwidth</a:t>
            </a:r>
            <a:r>
              <a:rPr lang="en-US" sz="1600" dirty="0" smtClean="0">
                <a:latin typeface="Courier"/>
                <a:cs typeface="Courier"/>
              </a:rPr>
              <a:t> = 0.1, </a:t>
            </a:r>
            <a:r>
              <a:rPr lang="en-US" sz="1600" dirty="0" err="1" smtClean="0">
                <a:latin typeface="Courier"/>
                <a:cs typeface="Courier"/>
              </a:rPr>
              <a:t>xlim</a:t>
            </a:r>
            <a:r>
              <a:rPr lang="en-US" sz="1600" dirty="0" smtClean="0">
                <a:latin typeface="Courier"/>
                <a:cs typeface="Courier"/>
              </a:rPr>
              <a:t> = c(0, 3))</a:t>
            </a:r>
            <a:endParaRPr lang="en-US" sz="1600" dirty="0">
              <a:latin typeface="Courier"/>
              <a:cs typeface="Courier"/>
            </a:endParaRPr>
          </a:p>
        </p:txBody>
      </p:sp>
      <p:pic>
        <p:nvPicPr>
          <p:cNvPr id="5" name="Picture 4"/>
          <p:cNvPicPr>
            <a:picLocks noChangeAspect="1"/>
          </p:cNvPicPr>
          <p:nvPr/>
        </p:nvPicPr>
        <p:blipFill>
          <a:blip r:embed="rId2"/>
          <a:stretch>
            <a:fillRect/>
          </a:stretch>
        </p:blipFill>
        <p:spPr>
          <a:xfrm>
            <a:off x="283410" y="2786130"/>
            <a:ext cx="3622842" cy="4071870"/>
          </a:xfrm>
          <a:prstGeom prst="rect">
            <a:avLst/>
          </a:prstGeom>
        </p:spPr>
      </p:pic>
      <p:pic>
        <p:nvPicPr>
          <p:cNvPr id="6" name="Picture 5"/>
          <p:cNvPicPr>
            <a:picLocks noChangeAspect="1"/>
          </p:cNvPicPr>
          <p:nvPr/>
        </p:nvPicPr>
        <p:blipFill>
          <a:blip r:embed="rId3"/>
          <a:stretch>
            <a:fillRect/>
          </a:stretch>
        </p:blipFill>
        <p:spPr>
          <a:xfrm>
            <a:off x="4892623" y="2786130"/>
            <a:ext cx="3583855" cy="4071870"/>
          </a:xfrm>
          <a:prstGeom prst="rect">
            <a:avLst/>
          </a:prstGeom>
        </p:spPr>
      </p:pic>
      <p:sp>
        <p:nvSpPr>
          <p:cNvPr id="7" name="Rectangle 6"/>
          <p:cNvSpPr/>
          <p:nvPr/>
        </p:nvSpPr>
        <p:spPr>
          <a:xfrm>
            <a:off x="120315" y="2324465"/>
            <a:ext cx="8716211" cy="379591"/>
          </a:xfrm>
          <a:prstGeom prst="rect">
            <a:avLst/>
          </a:prstGeom>
        </p:spPr>
        <p:txBody>
          <a:bodyPr wrap="square">
            <a:spAutoFit/>
          </a:bodyPr>
          <a:lstStyle/>
          <a:p>
            <a:r>
              <a:rPr lang="en-US" sz="2800" baseline="30000" dirty="0"/>
              <a:t>arranged on a grid specified by a faceting formula which looks like </a:t>
            </a:r>
            <a:r>
              <a:rPr lang="en-US" sz="2800" b="1" baseline="30000" dirty="0"/>
              <a:t>row </a:t>
            </a:r>
            <a:r>
              <a:rPr lang="en-US" sz="2800" b="1" baseline="30000" dirty="0" err="1"/>
              <a:t>var</a:t>
            </a:r>
            <a:r>
              <a:rPr lang="en-US" sz="2800" b="1" baseline="30000" dirty="0"/>
              <a:t> ∼ col </a:t>
            </a:r>
            <a:r>
              <a:rPr lang="en-US" sz="2800" b="1" baseline="30000" dirty="0" err="1"/>
              <a:t>var</a:t>
            </a:r>
            <a:endParaRPr lang="en-US" sz="2800" b="1" dirty="0"/>
          </a:p>
        </p:txBody>
      </p:sp>
    </p:spTree>
    <p:extLst>
      <p:ext uri="{BB962C8B-B14F-4D97-AF65-F5344CB8AC3E}">
        <p14:creationId xmlns:p14="http://schemas.microsoft.com/office/powerpoint/2010/main" val="14099439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051" y="1323028"/>
            <a:ext cx="8903369" cy="584776"/>
          </a:xfrm>
          <a:prstGeom prst="rect">
            <a:avLst/>
          </a:prstGeom>
        </p:spPr>
        <p:txBody>
          <a:bodyPr wrap="square">
            <a:spAutoFit/>
          </a:bodyPr>
          <a:lstStyle/>
          <a:p>
            <a:r>
              <a:rPr lang="en-US" sz="1600" dirty="0" err="1">
                <a:latin typeface="Courier"/>
                <a:cs typeface="Courier"/>
              </a:rPr>
              <a:t>qplot</a:t>
            </a:r>
            <a:r>
              <a:rPr lang="en-US" sz="1600" dirty="0">
                <a:latin typeface="Courier"/>
                <a:cs typeface="Courier"/>
              </a:rPr>
              <a:t>(</a:t>
            </a:r>
            <a:r>
              <a:rPr lang="en-US" sz="1600" dirty="0" err="1">
                <a:latin typeface="Courier"/>
                <a:cs typeface="Courier"/>
              </a:rPr>
              <a:t>carat,</a:t>
            </a:r>
            <a:r>
              <a:rPr lang="en-US" sz="1600" b="1" dirty="0" err="1">
                <a:solidFill>
                  <a:srgbClr val="FF0000"/>
                </a:solidFill>
                <a:latin typeface="Courier"/>
                <a:cs typeface="Courier"/>
              </a:rPr>
              <a:t>..density</a:t>
            </a:r>
            <a:r>
              <a:rPr lang="en-US" sz="1600" b="1" dirty="0">
                <a:solidFill>
                  <a:srgbClr val="FF0000"/>
                </a:solidFill>
                <a:latin typeface="Courier"/>
                <a:cs typeface="Courier"/>
              </a:rPr>
              <a:t>..</a:t>
            </a:r>
            <a:r>
              <a:rPr lang="en-US" sz="1600" dirty="0">
                <a:latin typeface="Courier"/>
                <a:cs typeface="Courier"/>
              </a:rPr>
              <a:t>, data = diamonds, facets = . ~ color, </a:t>
            </a:r>
            <a:r>
              <a:rPr lang="en-US" sz="1600" dirty="0" err="1">
                <a:latin typeface="Courier"/>
                <a:cs typeface="Courier"/>
              </a:rPr>
              <a:t>geom</a:t>
            </a:r>
            <a:r>
              <a:rPr lang="en-US" sz="1600" dirty="0">
                <a:latin typeface="Courier"/>
                <a:cs typeface="Courier"/>
              </a:rPr>
              <a:t> = "histogram", </a:t>
            </a:r>
            <a:r>
              <a:rPr lang="en-US" sz="1600" dirty="0" err="1">
                <a:latin typeface="Courier"/>
                <a:cs typeface="Courier"/>
              </a:rPr>
              <a:t>binwidth</a:t>
            </a:r>
            <a:r>
              <a:rPr lang="en-US" sz="1600" dirty="0">
                <a:latin typeface="Courier"/>
                <a:cs typeface="Courier"/>
              </a:rPr>
              <a:t> = 0.1, </a:t>
            </a:r>
            <a:r>
              <a:rPr lang="en-US" sz="1600" dirty="0" err="1">
                <a:latin typeface="Courier"/>
                <a:cs typeface="Courier"/>
              </a:rPr>
              <a:t>xlim</a:t>
            </a:r>
            <a:r>
              <a:rPr lang="en-US" sz="1600" dirty="0">
                <a:latin typeface="Courier"/>
                <a:cs typeface="Courier"/>
              </a:rPr>
              <a:t> = c(0, 3))</a:t>
            </a:r>
          </a:p>
        </p:txBody>
      </p:sp>
      <p:sp>
        <p:nvSpPr>
          <p:cNvPr id="5" name="Title 1"/>
          <p:cNvSpPr>
            <a:spLocks noGrp="1"/>
          </p:cNvSpPr>
          <p:nvPr>
            <p:ph type="title"/>
          </p:nvPr>
        </p:nvSpPr>
        <p:spPr>
          <a:xfrm>
            <a:off x="457200" y="274638"/>
            <a:ext cx="8229600" cy="1143000"/>
          </a:xfrm>
        </p:spPr>
        <p:txBody>
          <a:bodyPr/>
          <a:lstStyle/>
          <a:p>
            <a:r>
              <a:rPr lang="en-US" dirty="0" smtClean="0"/>
              <a:t>Faceting(2)</a:t>
            </a:r>
            <a:endParaRPr lang="en-US" dirty="0"/>
          </a:p>
        </p:txBody>
      </p:sp>
      <p:sp>
        <p:nvSpPr>
          <p:cNvPr id="6" name="Rectangle 5"/>
          <p:cNvSpPr/>
          <p:nvPr/>
        </p:nvSpPr>
        <p:spPr>
          <a:xfrm>
            <a:off x="0" y="1928026"/>
            <a:ext cx="9050420" cy="646331"/>
          </a:xfrm>
          <a:prstGeom prst="rect">
            <a:avLst/>
          </a:prstGeom>
        </p:spPr>
        <p:txBody>
          <a:bodyPr wrap="square">
            <a:spAutoFit/>
          </a:bodyPr>
          <a:lstStyle/>
          <a:p>
            <a:r>
              <a:rPr lang="en-US" baseline="30000" dirty="0"/>
              <a:t>The </a:t>
            </a:r>
            <a:r>
              <a:rPr lang="en-US" b="1" baseline="30000" dirty="0">
                <a:solidFill>
                  <a:srgbClr val="FF0000"/>
                </a:solidFill>
              </a:rPr>
              <a:t>..density.. </a:t>
            </a:r>
            <a:r>
              <a:rPr lang="en-US" baseline="30000" dirty="0"/>
              <a:t>syntax is new. The y-axis of the histogram does not come from the original data, but from the statistical transformation that counts the number of observations in each bin. Using ..density.. tells ggplot2 to map the density to the y-axis instead of the default use of count.</a:t>
            </a:r>
            <a:endParaRPr lang="en-US" dirty="0"/>
          </a:p>
        </p:txBody>
      </p:sp>
      <p:pic>
        <p:nvPicPr>
          <p:cNvPr id="7" name="Picture 6"/>
          <p:cNvPicPr>
            <a:picLocks noChangeAspect="1"/>
          </p:cNvPicPr>
          <p:nvPr/>
        </p:nvPicPr>
        <p:blipFill>
          <a:blip r:embed="rId2"/>
          <a:stretch>
            <a:fillRect/>
          </a:stretch>
        </p:blipFill>
        <p:spPr>
          <a:xfrm>
            <a:off x="2552700" y="2574357"/>
            <a:ext cx="3690353" cy="4177857"/>
          </a:xfrm>
          <a:prstGeom prst="rect">
            <a:avLst/>
          </a:prstGeom>
        </p:spPr>
      </p:pic>
    </p:spTree>
    <p:extLst>
      <p:ext uri="{BB962C8B-B14F-4D97-AF65-F5344CB8AC3E}">
        <p14:creationId xmlns:p14="http://schemas.microsoft.com/office/powerpoint/2010/main" val="25726491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894" y="274638"/>
            <a:ext cx="4408905" cy="1143000"/>
          </a:xfrm>
        </p:spPr>
        <p:txBody>
          <a:bodyPr>
            <a:normAutofit fontScale="90000"/>
          </a:bodyPr>
          <a:lstStyle/>
          <a:p>
            <a:r>
              <a:rPr lang="en-US" dirty="0" smtClean="0"/>
              <a:t>Plot generation process</a:t>
            </a:r>
            <a:endParaRPr lang="en-US" dirty="0"/>
          </a:p>
        </p:txBody>
      </p:sp>
      <p:pic>
        <p:nvPicPr>
          <p:cNvPr id="4" name="Picture 3"/>
          <p:cNvPicPr>
            <a:picLocks noChangeAspect="1"/>
          </p:cNvPicPr>
          <p:nvPr/>
        </p:nvPicPr>
        <p:blipFill>
          <a:blip r:embed="rId2"/>
          <a:stretch>
            <a:fillRect/>
          </a:stretch>
        </p:blipFill>
        <p:spPr>
          <a:xfrm>
            <a:off x="579521" y="0"/>
            <a:ext cx="4232031" cy="6858000"/>
          </a:xfrm>
          <a:prstGeom prst="rect">
            <a:avLst/>
          </a:prstGeom>
        </p:spPr>
      </p:pic>
      <p:sp>
        <p:nvSpPr>
          <p:cNvPr id="5" name="Rectangle 4"/>
          <p:cNvSpPr/>
          <p:nvPr/>
        </p:nvSpPr>
        <p:spPr>
          <a:xfrm>
            <a:off x="4892832" y="1517487"/>
            <a:ext cx="3957053" cy="4524315"/>
          </a:xfrm>
          <a:prstGeom prst="rect">
            <a:avLst/>
          </a:prstGeom>
        </p:spPr>
        <p:txBody>
          <a:bodyPr wrap="square">
            <a:spAutoFit/>
          </a:bodyPr>
          <a:lstStyle/>
          <a:p>
            <a:endParaRPr lang="en-US" sz="3600" baseline="30000" dirty="0" smtClean="0"/>
          </a:p>
          <a:p>
            <a:pPr marL="285750" indent="-285750">
              <a:buFont typeface="Arial"/>
              <a:buChar char="•"/>
            </a:pPr>
            <a:r>
              <a:rPr lang="en-US" sz="3600" baseline="30000" dirty="0" smtClean="0"/>
              <a:t>Each </a:t>
            </a:r>
            <a:r>
              <a:rPr lang="en-US" sz="3600" baseline="30000" dirty="0"/>
              <a:t>square represents a layer, and this schematic represents a plot with three layers and three panels. </a:t>
            </a:r>
            <a:endParaRPr lang="en-US" sz="3600" baseline="30000" dirty="0" smtClean="0"/>
          </a:p>
          <a:p>
            <a:pPr marL="285750" indent="-285750">
              <a:buFont typeface="Arial"/>
              <a:buChar char="•"/>
            </a:pPr>
            <a:r>
              <a:rPr lang="en-US" sz="3600" baseline="30000" dirty="0" smtClean="0"/>
              <a:t>All </a:t>
            </a:r>
            <a:r>
              <a:rPr lang="en-US" sz="3600" baseline="30000" dirty="0"/>
              <a:t>steps work by transforming individual data frames, except for training scales which doesn’t affect the data frame and operates across all datasets simultaneously.</a:t>
            </a:r>
            <a:endParaRPr lang="en-US" sz="3600" dirty="0"/>
          </a:p>
        </p:txBody>
      </p:sp>
    </p:spTree>
    <p:extLst>
      <p:ext uri="{BB962C8B-B14F-4D97-AF65-F5344CB8AC3E}">
        <p14:creationId xmlns:p14="http://schemas.microsoft.com/office/powerpoint/2010/main" val="38240436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7882" y="537882"/>
            <a:ext cx="8447328" cy="5293659"/>
          </a:xfrm>
          <a:prstGeom prst="rect">
            <a:avLst/>
          </a:prstGeom>
        </p:spPr>
      </p:pic>
    </p:spTree>
    <p:extLst>
      <p:ext uri="{BB962C8B-B14F-4D97-AF65-F5344CB8AC3E}">
        <p14:creationId xmlns:p14="http://schemas.microsoft.com/office/powerpoint/2010/main" val="29315254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211" y="0"/>
            <a:ext cx="6400800" cy="6400800"/>
          </a:xfrm>
          <a:prstGeom prst="rect">
            <a:avLst/>
          </a:prstGeom>
        </p:spPr>
      </p:pic>
      <p:sp>
        <p:nvSpPr>
          <p:cNvPr id="5" name="TextBox 4"/>
          <p:cNvSpPr txBox="1"/>
          <p:nvPr/>
        </p:nvSpPr>
        <p:spPr>
          <a:xfrm>
            <a:off x="200526" y="106947"/>
            <a:ext cx="1991895" cy="646331"/>
          </a:xfrm>
          <a:prstGeom prst="rect">
            <a:avLst/>
          </a:prstGeom>
          <a:noFill/>
        </p:spPr>
        <p:txBody>
          <a:bodyPr wrap="square" rtlCol="0">
            <a:spAutoFit/>
          </a:bodyPr>
          <a:lstStyle/>
          <a:p>
            <a:r>
              <a:rPr lang="en-US" dirty="0" smtClean="0"/>
              <a:t>NMDS </a:t>
            </a:r>
            <a:r>
              <a:rPr lang="en-US" dirty="0" smtClean="0"/>
              <a:t>plot</a:t>
            </a:r>
          </a:p>
          <a:p>
            <a:r>
              <a:rPr lang="en-US" dirty="0" smtClean="0"/>
              <a:t>(NMDS.R)</a:t>
            </a:r>
            <a:endParaRPr lang="en-US" dirty="0"/>
          </a:p>
        </p:txBody>
      </p:sp>
    </p:spTree>
    <p:extLst>
      <p:ext uri="{BB962C8B-B14F-4D97-AF65-F5344CB8AC3E}">
        <p14:creationId xmlns:p14="http://schemas.microsoft.com/office/powerpoint/2010/main" val="35254720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a:t>
            </a:r>
            <a:endParaRPr lang="en-US" dirty="0"/>
          </a:p>
        </p:txBody>
      </p:sp>
      <p:sp>
        <p:nvSpPr>
          <p:cNvPr id="4" name="Rectangle 3"/>
          <p:cNvSpPr/>
          <p:nvPr/>
        </p:nvSpPr>
        <p:spPr>
          <a:xfrm>
            <a:off x="307474" y="3672629"/>
            <a:ext cx="8622631" cy="2554545"/>
          </a:xfrm>
          <a:prstGeom prst="rect">
            <a:avLst/>
          </a:prstGeom>
        </p:spPr>
        <p:txBody>
          <a:bodyPr wrap="square">
            <a:spAutoFit/>
          </a:bodyPr>
          <a:lstStyle/>
          <a:p>
            <a:r>
              <a:rPr lang="en-US" sz="1600" dirty="0">
                <a:latin typeface="Courier"/>
                <a:cs typeface="Courier"/>
              </a:rPr>
              <a:t>&gt; p&lt;-</a:t>
            </a:r>
            <a:r>
              <a:rPr lang="en-US" sz="1600" dirty="0" err="1">
                <a:latin typeface="Courier"/>
                <a:cs typeface="Courier"/>
              </a:rPr>
              <a:t>qplot</a:t>
            </a:r>
            <a:r>
              <a:rPr lang="en-US" sz="1600" dirty="0">
                <a:latin typeface="Courier"/>
                <a:cs typeface="Courier"/>
              </a:rPr>
              <a:t>(carat, price, data = diamonds[1:50,], </a:t>
            </a:r>
            <a:r>
              <a:rPr lang="en-US" sz="1600" dirty="0" err="1">
                <a:latin typeface="Courier"/>
                <a:cs typeface="Courier"/>
              </a:rPr>
              <a:t>colour</a:t>
            </a:r>
            <a:r>
              <a:rPr lang="en-US" sz="1600" dirty="0">
                <a:latin typeface="Courier"/>
                <a:cs typeface="Courier"/>
              </a:rPr>
              <a:t> = color)</a:t>
            </a:r>
          </a:p>
          <a:p>
            <a:r>
              <a:rPr lang="en-US" sz="1600" dirty="0">
                <a:latin typeface="Courier"/>
                <a:cs typeface="Courier"/>
              </a:rPr>
              <a:t>&gt; summary(p)</a:t>
            </a:r>
          </a:p>
          <a:p>
            <a:r>
              <a:rPr lang="en-US" sz="1600" dirty="0">
                <a:latin typeface="Courier"/>
                <a:cs typeface="Courier"/>
              </a:rPr>
              <a:t>data: carat, cut, color, clarity, depth, table, price, x, y, z [50x10]</a:t>
            </a:r>
          </a:p>
          <a:p>
            <a:r>
              <a:rPr lang="en-US" sz="1600" dirty="0">
                <a:latin typeface="Courier"/>
                <a:cs typeface="Courier"/>
              </a:rPr>
              <a:t>mapping:  </a:t>
            </a:r>
            <a:r>
              <a:rPr lang="en-US" sz="1600" dirty="0" err="1">
                <a:latin typeface="Courier"/>
                <a:cs typeface="Courier"/>
              </a:rPr>
              <a:t>colour</a:t>
            </a:r>
            <a:r>
              <a:rPr lang="en-US" sz="1600" dirty="0">
                <a:latin typeface="Courier"/>
                <a:cs typeface="Courier"/>
              </a:rPr>
              <a:t> = color, x = carat, y = price</a:t>
            </a:r>
          </a:p>
          <a:p>
            <a:r>
              <a:rPr lang="en-US" sz="1600" dirty="0">
                <a:latin typeface="Courier"/>
                <a:cs typeface="Courier"/>
              </a:rPr>
              <a:t>faceting: </a:t>
            </a:r>
            <a:r>
              <a:rPr lang="en-US" sz="1600" dirty="0" err="1">
                <a:latin typeface="Courier"/>
                <a:cs typeface="Courier"/>
              </a:rPr>
              <a:t>facet_null</a:t>
            </a:r>
            <a:r>
              <a:rPr lang="en-US" sz="1600" dirty="0">
                <a:latin typeface="Courier"/>
                <a:cs typeface="Courier"/>
              </a:rPr>
              <a:t>() </a:t>
            </a:r>
          </a:p>
          <a:p>
            <a:r>
              <a:rPr lang="en-US" sz="1600" dirty="0">
                <a:latin typeface="Courier"/>
                <a:cs typeface="Courier"/>
              </a:rPr>
              <a:t>-----------------------------------</a:t>
            </a:r>
          </a:p>
          <a:p>
            <a:r>
              <a:rPr lang="en-US" sz="1600" dirty="0" err="1">
                <a:latin typeface="Courier"/>
                <a:cs typeface="Courier"/>
              </a:rPr>
              <a:t>geom_point</a:t>
            </a:r>
            <a:r>
              <a:rPr lang="en-US" sz="1600" dirty="0">
                <a:latin typeface="Courier"/>
                <a:cs typeface="Courier"/>
              </a:rPr>
              <a:t>:  </a:t>
            </a:r>
          </a:p>
          <a:p>
            <a:r>
              <a:rPr lang="en-US" sz="1600" dirty="0" err="1">
                <a:latin typeface="Courier"/>
                <a:cs typeface="Courier"/>
              </a:rPr>
              <a:t>stat_identity</a:t>
            </a:r>
            <a:r>
              <a:rPr lang="en-US" sz="1600" dirty="0">
                <a:latin typeface="Courier"/>
                <a:cs typeface="Courier"/>
              </a:rPr>
              <a:t>:  </a:t>
            </a:r>
          </a:p>
          <a:p>
            <a:r>
              <a:rPr lang="en-US" sz="1600" dirty="0" err="1">
                <a:latin typeface="Courier"/>
                <a:cs typeface="Courier"/>
              </a:rPr>
              <a:t>position_identity</a:t>
            </a:r>
            <a:r>
              <a:rPr lang="en-US" sz="1600" dirty="0">
                <a:latin typeface="Courier"/>
                <a:cs typeface="Courier"/>
              </a:rPr>
              <a:t>: (width = NULL, height = NULL)</a:t>
            </a:r>
          </a:p>
        </p:txBody>
      </p:sp>
      <p:sp>
        <p:nvSpPr>
          <p:cNvPr id="5" name="Content Placeholder 2"/>
          <p:cNvSpPr>
            <a:spLocks noGrp="1"/>
          </p:cNvSpPr>
          <p:nvPr>
            <p:ph idx="1"/>
          </p:nvPr>
        </p:nvSpPr>
        <p:spPr>
          <a:xfrm>
            <a:off x="307474" y="1149685"/>
            <a:ext cx="8229600" cy="2473157"/>
          </a:xfrm>
        </p:spPr>
        <p:txBody>
          <a:bodyPr/>
          <a:lstStyle/>
          <a:p>
            <a:r>
              <a:rPr lang="en-US" dirty="0"/>
              <a:t>Plots can be created in two ways: all at once with </a:t>
            </a:r>
            <a:r>
              <a:rPr lang="en-US" dirty="0" err="1"/>
              <a:t>qplot</a:t>
            </a:r>
            <a:r>
              <a:rPr lang="en-US" dirty="0"/>
              <a:t>(), as shown </a:t>
            </a:r>
            <a:r>
              <a:rPr lang="en-US" dirty="0" smtClean="0"/>
              <a:t>previously</a:t>
            </a:r>
          </a:p>
          <a:p>
            <a:r>
              <a:rPr lang="en-US" dirty="0" smtClean="0"/>
              <a:t>or </a:t>
            </a:r>
            <a:r>
              <a:rPr lang="en-US" dirty="0"/>
              <a:t>piece-by-piece with </a:t>
            </a:r>
            <a:r>
              <a:rPr lang="en-US" dirty="0" err="1"/>
              <a:t>ggplot</a:t>
            </a:r>
            <a:r>
              <a:rPr lang="en-US" dirty="0"/>
              <a:t>() and layer functions </a:t>
            </a:r>
            <a:endParaRPr lang="en-US" dirty="0" smtClean="0"/>
          </a:p>
          <a:p>
            <a:endParaRPr lang="en-US" dirty="0"/>
          </a:p>
        </p:txBody>
      </p:sp>
    </p:spTree>
    <p:extLst>
      <p:ext uri="{BB962C8B-B14F-4D97-AF65-F5344CB8AC3E}">
        <p14:creationId xmlns:p14="http://schemas.microsoft.com/office/powerpoint/2010/main" val="13009730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plot(1)</a:t>
            </a:r>
            <a:endParaRPr lang="en-US" dirty="0"/>
          </a:p>
        </p:txBody>
      </p:sp>
      <p:sp>
        <p:nvSpPr>
          <p:cNvPr id="3" name="Content Placeholder 2"/>
          <p:cNvSpPr>
            <a:spLocks noGrp="1"/>
          </p:cNvSpPr>
          <p:nvPr>
            <p:ph idx="1"/>
          </p:nvPr>
        </p:nvSpPr>
        <p:spPr>
          <a:xfrm>
            <a:off x="457200" y="1600200"/>
            <a:ext cx="8229600" cy="4856747"/>
          </a:xfrm>
        </p:spPr>
        <p:txBody>
          <a:bodyPr>
            <a:normAutofit/>
          </a:bodyPr>
          <a:lstStyle/>
          <a:p>
            <a:r>
              <a:rPr lang="en-US" dirty="0" smtClean="0"/>
              <a:t>To </a:t>
            </a:r>
            <a:r>
              <a:rPr lang="en-US" dirty="0"/>
              <a:t>create the plot object ourselves, we use </a:t>
            </a:r>
            <a:r>
              <a:rPr lang="en-US" dirty="0" err="1"/>
              <a:t>ggplot</a:t>
            </a:r>
            <a:r>
              <a:rPr lang="en-US" dirty="0"/>
              <a:t>(). </a:t>
            </a:r>
            <a:endParaRPr lang="en-US" dirty="0" smtClean="0"/>
          </a:p>
          <a:p>
            <a:r>
              <a:rPr lang="en-US" dirty="0" smtClean="0"/>
              <a:t>This </a:t>
            </a:r>
            <a:r>
              <a:rPr lang="en-US" dirty="0"/>
              <a:t>has two arguments: </a:t>
            </a:r>
            <a:r>
              <a:rPr lang="en-US" b="1" dirty="0"/>
              <a:t>data</a:t>
            </a:r>
            <a:r>
              <a:rPr lang="en-US" dirty="0"/>
              <a:t> and </a:t>
            </a:r>
            <a:r>
              <a:rPr lang="en-US" b="1" dirty="0"/>
              <a:t>aesthetic mapping</a:t>
            </a:r>
            <a:r>
              <a:rPr lang="en-US" dirty="0"/>
              <a:t>. These arguments set up defaults for the plot and can be omitted if you specify data and aesthetics when adding each layer. </a:t>
            </a:r>
            <a:r>
              <a:rPr lang="en-US" dirty="0" smtClean="0"/>
              <a:t/>
            </a:r>
            <a:br>
              <a:rPr lang="en-US" dirty="0" smtClean="0"/>
            </a:br>
            <a:endParaRPr lang="en-US" dirty="0"/>
          </a:p>
          <a:p>
            <a:r>
              <a:rPr lang="en-US" dirty="0" smtClean="0"/>
              <a:t>This plot cannot be displayed until we add a layer</a:t>
            </a:r>
          </a:p>
        </p:txBody>
      </p:sp>
      <p:sp>
        <p:nvSpPr>
          <p:cNvPr id="4" name="Rectangle 3"/>
          <p:cNvSpPr/>
          <p:nvPr/>
        </p:nvSpPr>
        <p:spPr>
          <a:xfrm>
            <a:off x="1026305" y="4845753"/>
            <a:ext cx="6833722" cy="338554"/>
          </a:xfrm>
          <a:prstGeom prst="rect">
            <a:avLst/>
          </a:prstGeom>
        </p:spPr>
        <p:txBody>
          <a:bodyPr wrap="square">
            <a:spAutoFit/>
          </a:bodyPr>
          <a:lstStyle/>
          <a:p>
            <a:r>
              <a:rPr lang="en-US" sz="1600" dirty="0">
                <a:latin typeface="Courier"/>
                <a:cs typeface="Courier"/>
              </a:rPr>
              <a:t>p &lt;- </a:t>
            </a:r>
            <a:r>
              <a:rPr lang="en-US" sz="1600" dirty="0" err="1">
                <a:latin typeface="Courier"/>
                <a:cs typeface="Courier"/>
              </a:rPr>
              <a:t>ggplot</a:t>
            </a:r>
            <a:r>
              <a:rPr lang="en-US" sz="1600" dirty="0">
                <a:latin typeface="Courier"/>
                <a:cs typeface="Courier"/>
              </a:rPr>
              <a:t>(diamonds, </a:t>
            </a:r>
            <a:r>
              <a:rPr lang="en-US" sz="1600" dirty="0" err="1">
                <a:latin typeface="Courier"/>
                <a:cs typeface="Courier"/>
              </a:rPr>
              <a:t>aes</a:t>
            </a:r>
            <a:r>
              <a:rPr lang="en-US" sz="1600" dirty="0">
                <a:latin typeface="Courier"/>
                <a:cs typeface="Courier"/>
              </a:rPr>
              <a:t>(carat, price, </a:t>
            </a:r>
            <a:r>
              <a:rPr lang="en-US" sz="1600" dirty="0" err="1">
                <a:latin typeface="Courier"/>
                <a:cs typeface="Courier"/>
              </a:rPr>
              <a:t>colour</a:t>
            </a:r>
            <a:r>
              <a:rPr lang="en-US" sz="1600" dirty="0">
                <a:latin typeface="Courier"/>
                <a:cs typeface="Courier"/>
              </a:rPr>
              <a:t> = cut))</a:t>
            </a:r>
          </a:p>
        </p:txBody>
      </p:sp>
      <p:sp>
        <p:nvSpPr>
          <p:cNvPr id="5" name="Rectangle 4"/>
          <p:cNvSpPr/>
          <p:nvPr/>
        </p:nvSpPr>
        <p:spPr>
          <a:xfrm>
            <a:off x="911337" y="6260934"/>
            <a:ext cx="6833722" cy="584776"/>
          </a:xfrm>
          <a:prstGeom prst="rect">
            <a:avLst/>
          </a:prstGeom>
        </p:spPr>
        <p:txBody>
          <a:bodyPr wrap="square">
            <a:spAutoFit/>
          </a:bodyPr>
          <a:lstStyle/>
          <a:p>
            <a:r>
              <a:rPr lang="en-US" sz="1600" dirty="0"/>
              <a:t>p &lt;- p + layer(</a:t>
            </a:r>
            <a:r>
              <a:rPr lang="en-US" sz="1600" dirty="0" err="1"/>
              <a:t>geom</a:t>
            </a:r>
            <a:r>
              <a:rPr lang="en-US" sz="1600" dirty="0"/>
              <a:t> = "point") </a:t>
            </a:r>
            <a:endParaRPr lang="en-US" sz="1600" dirty="0" smtClean="0"/>
          </a:p>
          <a:p>
            <a:r>
              <a:rPr lang="en-US" sz="1600" dirty="0"/>
              <a:t>p</a:t>
            </a:r>
          </a:p>
        </p:txBody>
      </p:sp>
    </p:spTree>
    <p:extLst>
      <p:ext uri="{BB962C8B-B14F-4D97-AF65-F5344CB8AC3E}">
        <p14:creationId xmlns:p14="http://schemas.microsoft.com/office/powerpoint/2010/main" val="2701817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plot(2)</a:t>
            </a:r>
            <a:endParaRPr lang="en-US" dirty="0"/>
          </a:p>
        </p:txBody>
      </p:sp>
      <p:sp>
        <p:nvSpPr>
          <p:cNvPr id="3" name="Content Placeholder 2"/>
          <p:cNvSpPr>
            <a:spLocks noGrp="1"/>
          </p:cNvSpPr>
          <p:nvPr>
            <p:ph idx="1"/>
          </p:nvPr>
        </p:nvSpPr>
        <p:spPr/>
        <p:txBody>
          <a:bodyPr/>
          <a:lstStyle/>
          <a:p>
            <a:r>
              <a:rPr lang="en-US" dirty="0" smtClean="0"/>
              <a:t>Layer uses </a:t>
            </a:r>
            <a:r>
              <a:rPr lang="en-US" dirty="0"/>
              <a:t>the plot defaults for data and aesthetic mapping and it uses default values for two optional arguments: </a:t>
            </a:r>
            <a:r>
              <a:rPr lang="en-US" b="1" dirty="0"/>
              <a:t>the statistical transformation</a:t>
            </a:r>
            <a:r>
              <a:rPr lang="en-US" dirty="0"/>
              <a:t> (the </a:t>
            </a:r>
            <a:r>
              <a:rPr lang="en-US" b="1" dirty="0"/>
              <a:t>stat</a:t>
            </a:r>
            <a:r>
              <a:rPr lang="en-US" dirty="0"/>
              <a:t>) and the </a:t>
            </a:r>
            <a:r>
              <a:rPr lang="en-US" b="1" dirty="0"/>
              <a:t>position adjustment</a:t>
            </a:r>
            <a:r>
              <a:rPr lang="en-US" dirty="0"/>
              <a:t>. A more fully specified layer can take any or all of these arguments: </a:t>
            </a:r>
            <a:endParaRPr lang="en-US" dirty="0" smtClean="0"/>
          </a:p>
        </p:txBody>
      </p:sp>
      <p:sp>
        <p:nvSpPr>
          <p:cNvPr id="4" name="Rectangle 3"/>
          <p:cNvSpPr/>
          <p:nvPr/>
        </p:nvSpPr>
        <p:spPr>
          <a:xfrm>
            <a:off x="457201" y="4908080"/>
            <a:ext cx="8593220" cy="338554"/>
          </a:xfrm>
          <a:prstGeom prst="rect">
            <a:avLst/>
          </a:prstGeom>
        </p:spPr>
        <p:txBody>
          <a:bodyPr wrap="square">
            <a:spAutoFit/>
          </a:bodyPr>
          <a:lstStyle/>
          <a:p>
            <a:r>
              <a:rPr lang="en-US" sz="1600" dirty="0">
                <a:latin typeface="Courier"/>
                <a:cs typeface="Courier"/>
              </a:rPr>
              <a:t>layer(</a:t>
            </a:r>
            <a:r>
              <a:rPr lang="en-US" sz="1600" dirty="0" err="1">
                <a:latin typeface="Courier"/>
                <a:cs typeface="Courier"/>
              </a:rPr>
              <a:t>geom</a:t>
            </a:r>
            <a:r>
              <a:rPr lang="en-US" sz="1600" dirty="0">
                <a:latin typeface="Courier"/>
                <a:cs typeface="Courier"/>
              </a:rPr>
              <a:t>, </a:t>
            </a:r>
            <a:r>
              <a:rPr lang="en-US" sz="1600" dirty="0" err="1">
                <a:latin typeface="Courier"/>
                <a:cs typeface="Courier"/>
              </a:rPr>
              <a:t>geom_params</a:t>
            </a:r>
            <a:r>
              <a:rPr lang="en-US" sz="1600" dirty="0">
                <a:latin typeface="Courier"/>
                <a:cs typeface="Courier"/>
              </a:rPr>
              <a:t>, stat, </a:t>
            </a:r>
            <a:r>
              <a:rPr lang="en-US" sz="1600" dirty="0" err="1">
                <a:latin typeface="Courier"/>
                <a:cs typeface="Courier"/>
              </a:rPr>
              <a:t>stat_params</a:t>
            </a:r>
            <a:r>
              <a:rPr lang="en-US" sz="1600" dirty="0">
                <a:latin typeface="Courier"/>
                <a:cs typeface="Courier"/>
              </a:rPr>
              <a:t>, data, mapping, position)</a:t>
            </a:r>
          </a:p>
        </p:txBody>
      </p:sp>
    </p:spTree>
    <p:extLst>
      <p:ext uri="{BB962C8B-B14F-4D97-AF65-F5344CB8AC3E}">
        <p14:creationId xmlns:p14="http://schemas.microsoft.com/office/powerpoint/2010/main" val="15107231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plot(3)</a:t>
            </a:r>
            <a:endParaRPr lang="en-US" dirty="0"/>
          </a:p>
        </p:txBody>
      </p:sp>
      <p:sp>
        <p:nvSpPr>
          <p:cNvPr id="4" name="Rectangle 3"/>
          <p:cNvSpPr/>
          <p:nvPr/>
        </p:nvSpPr>
        <p:spPr>
          <a:xfrm>
            <a:off x="120316" y="1726733"/>
            <a:ext cx="5882105" cy="2062103"/>
          </a:xfrm>
          <a:prstGeom prst="rect">
            <a:avLst/>
          </a:prstGeom>
        </p:spPr>
        <p:txBody>
          <a:bodyPr wrap="square">
            <a:spAutoFit/>
          </a:bodyPr>
          <a:lstStyle/>
          <a:p>
            <a:r>
              <a:rPr lang="en-US" sz="1600" dirty="0" smtClean="0">
                <a:latin typeface="Courier"/>
                <a:cs typeface="Courier"/>
              </a:rPr>
              <a:t>p </a:t>
            </a:r>
            <a:r>
              <a:rPr lang="en-US" sz="1600" dirty="0">
                <a:latin typeface="Courier"/>
                <a:cs typeface="Courier"/>
              </a:rPr>
              <a:t>&lt;- </a:t>
            </a:r>
            <a:r>
              <a:rPr lang="en-US" sz="1600" dirty="0" err="1">
                <a:latin typeface="Courier"/>
                <a:cs typeface="Courier"/>
              </a:rPr>
              <a:t>ggplot</a:t>
            </a:r>
            <a:r>
              <a:rPr lang="en-US" sz="1600" dirty="0">
                <a:latin typeface="Courier"/>
                <a:cs typeface="Courier"/>
              </a:rPr>
              <a:t>(diamonds, </a:t>
            </a:r>
            <a:r>
              <a:rPr lang="en-US" sz="1600" dirty="0" err="1">
                <a:latin typeface="Courier"/>
                <a:cs typeface="Courier"/>
              </a:rPr>
              <a:t>aes</a:t>
            </a:r>
            <a:r>
              <a:rPr lang="en-US" sz="1600" dirty="0">
                <a:latin typeface="Courier"/>
                <a:cs typeface="Courier"/>
              </a:rPr>
              <a:t>(x = carat))</a:t>
            </a:r>
          </a:p>
          <a:p>
            <a:r>
              <a:rPr lang="en-US" sz="1600" dirty="0" smtClean="0">
                <a:latin typeface="Courier"/>
                <a:cs typeface="Courier"/>
              </a:rPr>
              <a:t>p </a:t>
            </a:r>
            <a:r>
              <a:rPr lang="en-US" sz="1600" dirty="0">
                <a:latin typeface="Courier"/>
                <a:cs typeface="Courier"/>
              </a:rPr>
              <a:t>&lt;- p + layer(</a:t>
            </a:r>
          </a:p>
          <a:p>
            <a:r>
              <a:rPr lang="en-US" sz="1600" dirty="0" smtClean="0">
                <a:latin typeface="Courier"/>
                <a:cs typeface="Courier"/>
              </a:rPr>
              <a:t>	</a:t>
            </a:r>
            <a:r>
              <a:rPr lang="en-US" sz="1600" dirty="0" err="1" smtClean="0">
                <a:latin typeface="Courier"/>
                <a:cs typeface="Courier"/>
              </a:rPr>
              <a:t>geom</a:t>
            </a:r>
            <a:r>
              <a:rPr lang="en-US" sz="1600" dirty="0" smtClean="0">
                <a:latin typeface="Courier"/>
                <a:cs typeface="Courier"/>
              </a:rPr>
              <a:t> </a:t>
            </a:r>
            <a:r>
              <a:rPr lang="en-US" sz="1600" dirty="0">
                <a:latin typeface="Courier"/>
                <a:cs typeface="Courier"/>
              </a:rPr>
              <a:t>= "bar",</a:t>
            </a:r>
          </a:p>
          <a:p>
            <a:r>
              <a:rPr lang="en-US" sz="1600" dirty="0" smtClean="0">
                <a:latin typeface="Courier"/>
                <a:cs typeface="Courier"/>
              </a:rPr>
              <a:t>	</a:t>
            </a:r>
            <a:r>
              <a:rPr lang="en-US" sz="1600" dirty="0" err="1" smtClean="0">
                <a:latin typeface="Courier"/>
                <a:cs typeface="Courier"/>
              </a:rPr>
              <a:t>geom_params</a:t>
            </a:r>
            <a:r>
              <a:rPr lang="en-US" sz="1600" dirty="0" smtClean="0">
                <a:latin typeface="Courier"/>
                <a:cs typeface="Courier"/>
              </a:rPr>
              <a:t> </a:t>
            </a:r>
            <a:r>
              <a:rPr lang="en-US" sz="1600" dirty="0">
                <a:latin typeface="Courier"/>
                <a:cs typeface="Courier"/>
              </a:rPr>
              <a:t>= list(fill = "</a:t>
            </a:r>
            <a:r>
              <a:rPr lang="en-US" sz="1600" dirty="0" err="1">
                <a:latin typeface="Courier"/>
                <a:cs typeface="Courier"/>
              </a:rPr>
              <a:t>steelblue</a:t>
            </a:r>
            <a:r>
              <a:rPr lang="en-US" sz="1600" dirty="0">
                <a:latin typeface="Courier"/>
                <a:cs typeface="Courier"/>
              </a:rPr>
              <a:t>"),</a:t>
            </a:r>
          </a:p>
          <a:p>
            <a:r>
              <a:rPr lang="en-US" sz="1600" dirty="0" smtClean="0">
                <a:latin typeface="Courier"/>
                <a:cs typeface="Courier"/>
              </a:rPr>
              <a:t>    </a:t>
            </a:r>
            <a:r>
              <a:rPr lang="en-US" sz="1600" dirty="0">
                <a:latin typeface="Courier"/>
                <a:cs typeface="Courier"/>
              </a:rPr>
              <a:t>stat = "bin",</a:t>
            </a:r>
          </a:p>
          <a:p>
            <a:r>
              <a:rPr lang="en-US" sz="1600" dirty="0" smtClean="0">
                <a:latin typeface="Courier"/>
                <a:cs typeface="Courier"/>
              </a:rPr>
              <a:t>    </a:t>
            </a:r>
            <a:r>
              <a:rPr lang="en-US" sz="1600" dirty="0" err="1">
                <a:latin typeface="Courier"/>
                <a:cs typeface="Courier"/>
              </a:rPr>
              <a:t>stat_params</a:t>
            </a:r>
            <a:r>
              <a:rPr lang="en-US" sz="1600" dirty="0">
                <a:latin typeface="Courier"/>
                <a:cs typeface="Courier"/>
              </a:rPr>
              <a:t> = list(</a:t>
            </a:r>
            <a:r>
              <a:rPr lang="en-US" sz="1600" dirty="0" err="1">
                <a:latin typeface="Courier"/>
                <a:cs typeface="Courier"/>
              </a:rPr>
              <a:t>binwidth</a:t>
            </a:r>
            <a:r>
              <a:rPr lang="en-US" sz="1600" dirty="0">
                <a:latin typeface="Courier"/>
                <a:cs typeface="Courier"/>
              </a:rPr>
              <a:t> = 2)</a:t>
            </a:r>
          </a:p>
          <a:p>
            <a:r>
              <a:rPr lang="en-US" sz="1600" dirty="0" smtClean="0">
                <a:latin typeface="Courier"/>
                <a:cs typeface="Courier"/>
              </a:rPr>
              <a:t>  </a:t>
            </a:r>
            <a:r>
              <a:rPr lang="en-US" sz="1600" dirty="0">
                <a:latin typeface="Courier"/>
                <a:cs typeface="Courier"/>
              </a:rPr>
              <a:t>) </a:t>
            </a:r>
            <a:endParaRPr lang="en-US" sz="1600" dirty="0" smtClean="0">
              <a:latin typeface="Courier"/>
              <a:cs typeface="Courier"/>
            </a:endParaRPr>
          </a:p>
          <a:p>
            <a:r>
              <a:rPr lang="en-US" sz="1600" dirty="0" smtClean="0">
                <a:latin typeface="Courier"/>
                <a:cs typeface="Courier"/>
              </a:rPr>
              <a:t>p</a:t>
            </a:r>
            <a:endParaRPr lang="en-US" sz="1600" dirty="0">
              <a:latin typeface="Courier"/>
              <a:cs typeface="Courier"/>
            </a:endParaRPr>
          </a:p>
        </p:txBody>
      </p:sp>
      <p:pic>
        <p:nvPicPr>
          <p:cNvPr id="5" name="Picture 4"/>
          <p:cNvPicPr>
            <a:picLocks noChangeAspect="1"/>
          </p:cNvPicPr>
          <p:nvPr/>
        </p:nvPicPr>
        <p:blipFill>
          <a:blip r:embed="rId2"/>
          <a:stretch>
            <a:fillRect/>
          </a:stretch>
        </p:blipFill>
        <p:spPr>
          <a:xfrm>
            <a:off x="6002421" y="1550737"/>
            <a:ext cx="2965126" cy="3248526"/>
          </a:xfrm>
          <a:prstGeom prst="rect">
            <a:avLst/>
          </a:prstGeom>
        </p:spPr>
      </p:pic>
      <p:sp>
        <p:nvSpPr>
          <p:cNvPr id="6" name="Rectangle 5"/>
          <p:cNvSpPr/>
          <p:nvPr/>
        </p:nvSpPr>
        <p:spPr>
          <a:xfrm>
            <a:off x="120315" y="4029165"/>
            <a:ext cx="8662738" cy="1897955"/>
          </a:xfrm>
          <a:prstGeom prst="rect">
            <a:avLst/>
          </a:prstGeom>
        </p:spPr>
        <p:txBody>
          <a:bodyPr wrap="square">
            <a:spAutoFit/>
          </a:bodyPr>
          <a:lstStyle/>
          <a:p>
            <a:pPr marL="285750" indent="-285750">
              <a:buFont typeface="Arial"/>
              <a:buChar char="•"/>
            </a:pPr>
            <a:r>
              <a:rPr lang="en-US" sz="3200" baseline="30000" dirty="0" smtClean="0"/>
              <a:t>Simplify</a:t>
            </a:r>
            <a:r>
              <a:rPr lang="en-US" sz="3200" dirty="0" smtClean="0"/>
              <a:t> </a:t>
            </a:r>
            <a:r>
              <a:rPr lang="en-US" sz="3200" baseline="30000" dirty="0" smtClean="0"/>
              <a:t>it </a:t>
            </a:r>
            <a:r>
              <a:rPr lang="en-US" sz="3200" baseline="30000" dirty="0"/>
              <a:t>by using </a:t>
            </a:r>
            <a:r>
              <a:rPr lang="en-US" sz="3200" baseline="30000" dirty="0" smtClean="0"/>
              <a:t>shortcuts: every </a:t>
            </a:r>
            <a:r>
              <a:rPr lang="en-US" sz="3200" b="1" baseline="30000" dirty="0" err="1"/>
              <a:t>geom</a:t>
            </a:r>
            <a:r>
              <a:rPr lang="en-US" sz="3200" baseline="30000" dirty="0"/>
              <a:t> is </a:t>
            </a:r>
            <a:r>
              <a:rPr lang="en-US" sz="3200" baseline="30000" dirty="0" smtClean="0"/>
              <a:t/>
            </a:r>
            <a:br>
              <a:rPr lang="en-US" sz="3200" baseline="30000" dirty="0" smtClean="0"/>
            </a:br>
            <a:r>
              <a:rPr lang="en-US" sz="3200" baseline="30000" dirty="0" smtClean="0"/>
              <a:t>associated </a:t>
            </a:r>
            <a:r>
              <a:rPr lang="en-US" sz="3200" baseline="30000" dirty="0"/>
              <a:t>with a default statistic and position, </a:t>
            </a:r>
            <a:r>
              <a:rPr lang="en-US" sz="3200" baseline="30000" dirty="0" smtClean="0"/>
              <a:t>and</a:t>
            </a:r>
            <a:br>
              <a:rPr lang="en-US" sz="3200" baseline="30000" dirty="0" smtClean="0"/>
            </a:br>
            <a:r>
              <a:rPr lang="en-US" sz="3200" baseline="30000" dirty="0" smtClean="0"/>
              <a:t>every </a:t>
            </a:r>
            <a:r>
              <a:rPr lang="en-US" sz="3200" baseline="30000" dirty="0"/>
              <a:t>statistic with a default </a:t>
            </a:r>
            <a:r>
              <a:rPr lang="en-US" sz="3200" b="1" baseline="30000" dirty="0"/>
              <a:t>geom</a:t>
            </a:r>
            <a:r>
              <a:rPr lang="en-US" sz="3200" baseline="30000" dirty="0"/>
              <a:t>. </a:t>
            </a:r>
            <a:endParaRPr lang="en-US" sz="3200" baseline="30000" dirty="0" smtClean="0"/>
          </a:p>
          <a:p>
            <a:pPr marL="285750" indent="-285750">
              <a:buFont typeface="Arial"/>
              <a:buChar char="•"/>
            </a:pPr>
            <a:r>
              <a:rPr lang="en-US" sz="3200" baseline="30000" dirty="0" smtClean="0"/>
              <a:t>Only </a:t>
            </a:r>
            <a:r>
              <a:rPr lang="en-US" sz="3200" baseline="30000" dirty="0"/>
              <a:t>need to specify one of </a:t>
            </a:r>
            <a:r>
              <a:rPr lang="en-US" sz="3200" b="1" baseline="30000" dirty="0"/>
              <a:t>stat</a:t>
            </a:r>
            <a:r>
              <a:rPr lang="en-US" sz="3200" baseline="30000" dirty="0"/>
              <a:t> or </a:t>
            </a:r>
            <a:r>
              <a:rPr lang="en-US" sz="3200" b="1" baseline="30000" dirty="0" err="1"/>
              <a:t>geom</a:t>
            </a:r>
            <a:r>
              <a:rPr lang="en-US" sz="3200" baseline="30000" dirty="0"/>
              <a:t> to get a completely specified layer, with parameters passed on to the </a:t>
            </a:r>
            <a:r>
              <a:rPr lang="en-US" sz="3200" b="1" baseline="30000" dirty="0" err="1"/>
              <a:t>geom</a:t>
            </a:r>
            <a:r>
              <a:rPr lang="en-US" sz="3200" baseline="30000" dirty="0"/>
              <a:t> or </a:t>
            </a:r>
            <a:r>
              <a:rPr lang="en-US" sz="3200" b="1" baseline="30000" dirty="0"/>
              <a:t>stat</a:t>
            </a:r>
            <a:r>
              <a:rPr lang="en-US" sz="3200" baseline="30000" dirty="0"/>
              <a:t> as appropriate.</a:t>
            </a:r>
            <a:endParaRPr lang="en-US" sz="3200" dirty="0"/>
          </a:p>
        </p:txBody>
      </p:sp>
      <p:sp>
        <p:nvSpPr>
          <p:cNvPr id="7" name="Rectangle 6"/>
          <p:cNvSpPr/>
          <p:nvPr/>
        </p:nvSpPr>
        <p:spPr>
          <a:xfrm>
            <a:off x="120316" y="6178080"/>
            <a:ext cx="6094938" cy="338554"/>
          </a:xfrm>
          <a:prstGeom prst="rect">
            <a:avLst/>
          </a:prstGeom>
        </p:spPr>
        <p:txBody>
          <a:bodyPr wrap="square">
            <a:spAutoFit/>
          </a:bodyPr>
          <a:lstStyle/>
          <a:p>
            <a:r>
              <a:rPr lang="en-US" sz="1600" dirty="0" err="1">
                <a:latin typeface="Courier"/>
                <a:cs typeface="Courier"/>
              </a:rPr>
              <a:t>geom_histogram</a:t>
            </a:r>
            <a:r>
              <a:rPr lang="en-US" sz="1600" dirty="0">
                <a:latin typeface="Courier"/>
                <a:cs typeface="Courier"/>
              </a:rPr>
              <a:t>(</a:t>
            </a:r>
            <a:r>
              <a:rPr lang="en-US" sz="1600" dirty="0" err="1">
                <a:latin typeface="Courier"/>
                <a:cs typeface="Courier"/>
              </a:rPr>
              <a:t>binwidth</a:t>
            </a:r>
            <a:r>
              <a:rPr lang="en-US" sz="1600" dirty="0">
                <a:latin typeface="Courier"/>
                <a:cs typeface="Courier"/>
              </a:rPr>
              <a:t> = 2, fill = "</a:t>
            </a:r>
            <a:r>
              <a:rPr lang="en-US" sz="1600" dirty="0" err="1">
                <a:latin typeface="Courier"/>
                <a:cs typeface="Courier"/>
              </a:rPr>
              <a:t>steelblue</a:t>
            </a:r>
            <a:r>
              <a:rPr lang="en-US" sz="1600" dirty="0">
                <a:latin typeface="Courier"/>
                <a:cs typeface="Courier"/>
              </a:rPr>
              <a:t>")</a:t>
            </a:r>
          </a:p>
        </p:txBody>
      </p:sp>
    </p:spTree>
    <p:extLst>
      <p:ext uri="{BB962C8B-B14F-4D97-AF65-F5344CB8AC3E}">
        <p14:creationId xmlns:p14="http://schemas.microsoft.com/office/powerpoint/2010/main" val="740473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plot(4)</a:t>
            </a:r>
            <a:endParaRPr lang="en-US" dirty="0"/>
          </a:p>
        </p:txBody>
      </p:sp>
      <p:sp>
        <p:nvSpPr>
          <p:cNvPr id="4" name="Rectangle 3"/>
          <p:cNvSpPr/>
          <p:nvPr/>
        </p:nvSpPr>
        <p:spPr>
          <a:xfrm>
            <a:off x="187157" y="1070061"/>
            <a:ext cx="7793789" cy="830997"/>
          </a:xfrm>
          <a:prstGeom prst="rect">
            <a:avLst/>
          </a:prstGeom>
        </p:spPr>
        <p:txBody>
          <a:bodyPr wrap="square">
            <a:spAutoFit/>
          </a:bodyPr>
          <a:lstStyle/>
          <a:p>
            <a:endParaRPr lang="en-US" sz="1600" b="1" dirty="0">
              <a:latin typeface="Courier"/>
              <a:cs typeface="Courier"/>
            </a:endParaRPr>
          </a:p>
          <a:p>
            <a:r>
              <a:rPr lang="en-US" sz="1600" b="1" dirty="0" err="1">
                <a:latin typeface="Courier"/>
                <a:cs typeface="Courier"/>
              </a:rPr>
              <a:t>geom_XXX</a:t>
            </a:r>
            <a:r>
              <a:rPr lang="en-US" sz="1600" b="1" dirty="0">
                <a:latin typeface="Courier"/>
                <a:cs typeface="Courier"/>
              </a:rPr>
              <a:t>(mapping, data, ..., </a:t>
            </a:r>
            <a:r>
              <a:rPr lang="en-US" sz="1600" b="1" dirty="0" err="1">
                <a:latin typeface="Courier"/>
                <a:cs typeface="Courier"/>
              </a:rPr>
              <a:t>geom</a:t>
            </a:r>
            <a:r>
              <a:rPr lang="en-US" sz="1600" b="1" dirty="0">
                <a:latin typeface="Courier"/>
                <a:cs typeface="Courier"/>
              </a:rPr>
              <a:t>, position)</a:t>
            </a:r>
          </a:p>
          <a:p>
            <a:r>
              <a:rPr lang="en-US" sz="1600" b="1" dirty="0" err="1">
                <a:latin typeface="Courier"/>
                <a:cs typeface="Courier"/>
              </a:rPr>
              <a:t>stat_XXX</a:t>
            </a:r>
            <a:r>
              <a:rPr lang="en-US" sz="1600" b="1" dirty="0">
                <a:latin typeface="Courier"/>
                <a:cs typeface="Courier"/>
              </a:rPr>
              <a:t>(mapping, data, ..., stat, position)</a:t>
            </a:r>
          </a:p>
        </p:txBody>
      </p:sp>
      <p:sp>
        <p:nvSpPr>
          <p:cNvPr id="5" name="Rectangle 4"/>
          <p:cNvSpPr/>
          <p:nvPr/>
        </p:nvSpPr>
        <p:spPr>
          <a:xfrm>
            <a:off x="280736" y="2217964"/>
            <a:ext cx="8406063" cy="2554545"/>
          </a:xfrm>
          <a:prstGeom prst="rect">
            <a:avLst/>
          </a:prstGeom>
        </p:spPr>
        <p:txBody>
          <a:bodyPr wrap="square">
            <a:spAutoFit/>
          </a:bodyPr>
          <a:lstStyle/>
          <a:p>
            <a:pPr marL="457200" indent="-457200">
              <a:buFont typeface="Arial"/>
              <a:buChar char="•"/>
            </a:pPr>
            <a:r>
              <a:rPr lang="en-US" sz="2000" b="1" dirty="0"/>
              <a:t>mapping</a:t>
            </a:r>
            <a:r>
              <a:rPr lang="en-US" sz="2000" dirty="0"/>
              <a:t> (optional): A set of aesthetic mappings, specified using </a:t>
            </a:r>
            <a:r>
              <a:rPr lang="en-US" sz="2000" dirty="0" smtClean="0"/>
              <a:t>the </a:t>
            </a:r>
            <a:r>
              <a:rPr lang="en-US" sz="2000" dirty="0" err="1" smtClean="0"/>
              <a:t>aes</a:t>
            </a:r>
            <a:r>
              <a:rPr lang="en-US" sz="2000" dirty="0" smtClean="0"/>
              <a:t>() function and </a:t>
            </a:r>
            <a:r>
              <a:rPr lang="en-US" sz="2000" dirty="0"/>
              <a:t>combined with the plot </a:t>
            </a:r>
            <a:r>
              <a:rPr lang="en-US" sz="2000" dirty="0" smtClean="0"/>
              <a:t>defaults</a:t>
            </a:r>
          </a:p>
          <a:p>
            <a:pPr marL="457200" indent="-457200">
              <a:buFont typeface="Arial"/>
              <a:buChar char="•"/>
            </a:pPr>
            <a:r>
              <a:rPr lang="en-US" sz="2000" b="1" dirty="0" smtClean="0"/>
              <a:t>data</a:t>
            </a:r>
            <a:r>
              <a:rPr lang="en-US" sz="2000" dirty="0" smtClean="0"/>
              <a:t> </a:t>
            </a:r>
            <a:r>
              <a:rPr lang="en-US" sz="2000" dirty="0"/>
              <a:t>(optional): A data set which overrides the default plot data set. </a:t>
            </a:r>
            <a:endParaRPr lang="en-US" sz="2000" dirty="0" smtClean="0"/>
          </a:p>
          <a:p>
            <a:pPr marL="457200" indent="-457200">
              <a:buFont typeface="Arial"/>
              <a:buChar char="•"/>
            </a:pPr>
            <a:r>
              <a:rPr lang="en-US" sz="2000" b="1" dirty="0" smtClean="0"/>
              <a:t>.</a:t>
            </a:r>
            <a:r>
              <a:rPr lang="en-US" sz="2000" b="1" dirty="0"/>
              <a:t>.</a:t>
            </a:r>
            <a:r>
              <a:rPr lang="en-US" sz="2000" b="1" dirty="0" smtClean="0"/>
              <a:t>.</a:t>
            </a:r>
            <a:r>
              <a:rPr lang="en-US" sz="2000" dirty="0" smtClean="0"/>
              <a:t> : </a:t>
            </a:r>
            <a:r>
              <a:rPr lang="en-US" sz="2000" dirty="0"/>
              <a:t>Parameters for the </a:t>
            </a:r>
            <a:r>
              <a:rPr lang="en-US" sz="2000" dirty="0" err="1"/>
              <a:t>geom</a:t>
            </a:r>
            <a:r>
              <a:rPr lang="en-US" sz="2000" dirty="0"/>
              <a:t> or stat, such as bin width in the histogram or bandwidth for a loess smoother. </a:t>
            </a:r>
            <a:endParaRPr lang="en-US" sz="2000" dirty="0" smtClean="0"/>
          </a:p>
          <a:p>
            <a:pPr marL="457200" indent="-457200">
              <a:buFont typeface="Arial"/>
              <a:buChar char="•"/>
            </a:pPr>
            <a:r>
              <a:rPr lang="en-US" sz="2000" b="1" dirty="0" err="1" smtClean="0"/>
              <a:t>geom</a:t>
            </a:r>
            <a:r>
              <a:rPr lang="en-US" sz="2000" dirty="0" smtClean="0"/>
              <a:t> </a:t>
            </a:r>
            <a:r>
              <a:rPr lang="en-US" sz="2000" dirty="0"/>
              <a:t>or </a:t>
            </a:r>
            <a:r>
              <a:rPr lang="en-US" sz="2000" b="1" dirty="0"/>
              <a:t>stat</a:t>
            </a:r>
            <a:r>
              <a:rPr lang="en-US" sz="2000" dirty="0"/>
              <a:t> (optional): You can override the default stat for a </a:t>
            </a:r>
            <a:r>
              <a:rPr lang="en-US" sz="2000" dirty="0" err="1"/>
              <a:t>geom</a:t>
            </a:r>
            <a:r>
              <a:rPr lang="en-US" sz="2000" dirty="0"/>
              <a:t>, or the default </a:t>
            </a:r>
            <a:r>
              <a:rPr lang="en-US" sz="2000" dirty="0" err="1"/>
              <a:t>geom</a:t>
            </a:r>
            <a:r>
              <a:rPr lang="en-US" sz="2000" dirty="0"/>
              <a:t> for a </a:t>
            </a:r>
            <a:r>
              <a:rPr lang="en-US" sz="2000" dirty="0" smtClean="0"/>
              <a:t>stat.</a:t>
            </a:r>
          </a:p>
          <a:p>
            <a:pPr marL="457200" indent="-457200">
              <a:buFont typeface="Arial"/>
              <a:buChar char="•"/>
            </a:pPr>
            <a:r>
              <a:rPr lang="en-US" sz="2000" b="1" dirty="0" smtClean="0"/>
              <a:t>position</a:t>
            </a:r>
            <a:r>
              <a:rPr lang="en-US" sz="2000" dirty="0" smtClean="0"/>
              <a:t> </a:t>
            </a:r>
            <a:r>
              <a:rPr lang="en-US" sz="2000" dirty="0"/>
              <a:t>(optional): Choose a method for adjusting overlapping </a:t>
            </a:r>
            <a:r>
              <a:rPr lang="en-US" sz="2000" dirty="0" smtClean="0"/>
              <a:t>objects</a:t>
            </a:r>
            <a:endParaRPr lang="en-US" sz="2000" dirty="0"/>
          </a:p>
        </p:txBody>
      </p:sp>
    </p:spTree>
    <p:extLst>
      <p:ext uri="{BB962C8B-B14F-4D97-AF65-F5344CB8AC3E}">
        <p14:creationId xmlns:p14="http://schemas.microsoft.com/office/powerpoint/2010/main" val="21330240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8"/>
            <a:ext cx="8229600" cy="1143000"/>
          </a:xfrm>
        </p:spPr>
        <p:txBody>
          <a:bodyPr/>
          <a:lstStyle/>
          <a:p>
            <a:r>
              <a:rPr lang="en-US" dirty="0" smtClean="0"/>
              <a:t>Creating plot(5)</a:t>
            </a:r>
            <a:endParaRPr lang="en-US" dirty="0"/>
          </a:p>
        </p:txBody>
      </p:sp>
      <p:sp>
        <p:nvSpPr>
          <p:cNvPr id="4" name="Rectangle 3"/>
          <p:cNvSpPr/>
          <p:nvPr/>
        </p:nvSpPr>
        <p:spPr>
          <a:xfrm>
            <a:off x="173789" y="976494"/>
            <a:ext cx="8970211" cy="954107"/>
          </a:xfrm>
          <a:prstGeom prst="rect">
            <a:avLst/>
          </a:prstGeom>
        </p:spPr>
        <p:txBody>
          <a:bodyPr wrap="square">
            <a:spAutoFit/>
          </a:bodyPr>
          <a:lstStyle/>
          <a:p>
            <a:r>
              <a:rPr lang="en-US" sz="1400" dirty="0" smtClean="0">
                <a:latin typeface="Courier"/>
                <a:cs typeface="Courier"/>
              </a:rPr>
              <a:t>p</a:t>
            </a:r>
            <a:r>
              <a:rPr lang="en-US" sz="1400" dirty="0">
                <a:latin typeface="Courier"/>
                <a:cs typeface="Courier"/>
              </a:rPr>
              <a:t>&lt;-</a:t>
            </a:r>
            <a:r>
              <a:rPr lang="en-US" sz="1400" dirty="0" err="1">
                <a:latin typeface="Courier"/>
                <a:cs typeface="Courier"/>
              </a:rPr>
              <a:t>ggplot</a:t>
            </a:r>
            <a:r>
              <a:rPr lang="en-US" sz="1400" dirty="0">
                <a:latin typeface="Courier"/>
                <a:cs typeface="Courier"/>
              </a:rPr>
              <a:t>(</a:t>
            </a:r>
            <a:r>
              <a:rPr lang="en-US" sz="1400" dirty="0" err="1">
                <a:latin typeface="Courier"/>
                <a:cs typeface="Courier"/>
              </a:rPr>
              <a:t>diamonds,aes</a:t>
            </a:r>
            <a:r>
              <a:rPr lang="en-US" sz="1400" dirty="0">
                <a:latin typeface="Courier"/>
                <a:cs typeface="Courier"/>
              </a:rPr>
              <a:t>(</a:t>
            </a:r>
            <a:r>
              <a:rPr lang="en-US" sz="1400" dirty="0" err="1">
                <a:latin typeface="Courier"/>
                <a:cs typeface="Courier"/>
              </a:rPr>
              <a:t>carat,price</a:t>
            </a:r>
            <a:r>
              <a:rPr lang="en-US" sz="1400" dirty="0">
                <a:latin typeface="Courier"/>
                <a:cs typeface="Courier"/>
              </a:rPr>
              <a:t>))+</a:t>
            </a:r>
            <a:r>
              <a:rPr lang="en-US" sz="1400" dirty="0" err="1">
                <a:latin typeface="Courier"/>
                <a:cs typeface="Courier"/>
              </a:rPr>
              <a:t>geom_point</a:t>
            </a:r>
            <a:r>
              <a:rPr lang="en-US" sz="1400" dirty="0">
                <a:latin typeface="Courier"/>
                <a:cs typeface="Courier"/>
              </a:rPr>
              <a:t>(</a:t>
            </a:r>
            <a:r>
              <a:rPr lang="en-US" sz="1400" dirty="0" err="1">
                <a:latin typeface="Courier"/>
                <a:cs typeface="Courier"/>
              </a:rPr>
              <a:t>colour</a:t>
            </a:r>
            <a:r>
              <a:rPr lang="en-US" sz="1400" dirty="0">
                <a:latin typeface="Courier"/>
                <a:cs typeface="Courier"/>
              </a:rPr>
              <a:t>="</a:t>
            </a:r>
            <a:r>
              <a:rPr lang="en-US" sz="1400" dirty="0" err="1">
                <a:latin typeface="Courier"/>
                <a:cs typeface="Courier"/>
              </a:rPr>
              <a:t>darkblue</a:t>
            </a:r>
            <a:r>
              <a:rPr lang="en-US" sz="1400" dirty="0">
                <a:latin typeface="Courier"/>
                <a:cs typeface="Courier"/>
              </a:rPr>
              <a:t>")</a:t>
            </a:r>
          </a:p>
          <a:p>
            <a:r>
              <a:rPr lang="en-US" sz="1400" dirty="0">
                <a:latin typeface="Courier"/>
                <a:cs typeface="Courier"/>
              </a:rPr>
              <a:t>p</a:t>
            </a:r>
          </a:p>
          <a:p>
            <a:r>
              <a:rPr lang="en-US" sz="1400" dirty="0" smtClean="0">
                <a:latin typeface="Courier"/>
                <a:cs typeface="Courier"/>
              </a:rPr>
              <a:t>p</a:t>
            </a:r>
            <a:r>
              <a:rPr lang="en-US" sz="1400" dirty="0">
                <a:latin typeface="Courier"/>
                <a:cs typeface="Courier"/>
              </a:rPr>
              <a:t>&lt;-</a:t>
            </a:r>
            <a:r>
              <a:rPr lang="en-US" sz="1400" dirty="0" err="1">
                <a:latin typeface="Courier"/>
                <a:cs typeface="Courier"/>
              </a:rPr>
              <a:t>ggplot</a:t>
            </a:r>
            <a:r>
              <a:rPr lang="en-US" sz="1400" dirty="0">
                <a:latin typeface="Courier"/>
                <a:cs typeface="Courier"/>
              </a:rPr>
              <a:t>(</a:t>
            </a:r>
            <a:r>
              <a:rPr lang="en-US" sz="1400" dirty="0" err="1">
                <a:latin typeface="Courier"/>
                <a:cs typeface="Courier"/>
              </a:rPr>
              <a:t>diamonds,aes</a:t>
            </a:r>
            <a:r>
              <a:rPr lang="en-US" sz="1400" dirty="0">
                <a:latin typeface="Courier"/>
                <a:cs typeface="Courier"/>
              </a:rPr>
              <a:t>(</a:t>
            </a:r>
            <a:r>
              <a:rPr lang="en-US" sz="1400" dirty="0" err="1">
                <a:latin typeface="Courier"/>
                <a:cs typeface="Courier"/>
              </a:rPr>
              <a:t>carat,price</a:t>
            </a:r>
            <a:r>
              <a:rPr lang="en-US" sz="1400" dirty="0">
                <a:latin typeface="Courier"/>
                <a:cs typeface="Courier"/>
              </a:rPr>
              <a:t>))+</a:t>
            </a:r>
            <a:r>
              <a:rPr lang="en-US" sz="1400" dirty="0" err="1">
                <a:latin typeface="Courier"/>
                <a:cs typeface="Courier"/>
              </a:rPr>
              <a:t>geom_point</a:t>
            </a:r>
            <a:r>
              <a:rPr lang="en-US" sz="1400" dirty="0">
                <a:latin typeface="Courier"/>
                <a:cs typeface="Courier"/>
              </a:rPr>
              <a:t>(</a:t>
            </a:r>
            <a:r>
              <a:rPr lang="en-US" sz="1400" b="1" dirty="0" err="1">
                <a:solidFill>
                  <a:srgbClr val="FF0000"/>
                </a:solidFill>
                <a:latin typeface="Courier"/>
                <a:cs typeface="Courier"/>
              </a:rPr>
              <a:t>aes</a:t>
            </a:r>
            <a:r>
              <a:rPr lang="en-US" sz="1400" b="1" dirty="0">
                <a:solidFill>
                  <a:srgbClr val="FF0000"/>
                </a:solidFill>
                <a:latin typeface="Courier"/>
                <a:cs typeface="Courier"/>
              </a:rPr>
              <a:t>(</a:t>
            </a:r>
            <a:r>
              <a:rPr lang="en-US" sz="1400" b="1" dirty="0" err="1">
                <a:solidFill>
                  <a:srgbClr val="FF0000"/>
                </a:solidFill>
                <a:latin typeface="Courier"/>
                <a:cs typeface="Courier"/>
              </a:rPr>
              <a:t>colour</a:t>
            </a:r>
            <a:r>
              <a:rPr lang="en-US" sz="1400" b="1" dirty="0">
                <a:solidFill>
                  <a:srgbClr val="FF0000"/>
                </a:solidFill>
                <a:latin typeface="Courier"/>
                <a:cs typeface="Courier"/>
              </a:rPr>
              <a:t>="</a:t>
            </a:r>
            <a:r>
              <a:rPr lang="en-US" sz="1400" b="1" dirty="0" err="1">
                <a:solidFill>
                  <a:srgbClr val="FF0000"/>
                </a:solidFill>
                <a:latin typeface="Courier"/>
                <a:cs typeface="Courier"/>
              </a:rPr>
              <a:t>darkblue</a:t>
            </a:r>
            <a:r>
              <a:rPr lang="en-US" sz="1400" b="1" dirty="0">
                <a:solidFill>
                  <a:srgbClr val="FF0000"/>
                </a:solidFill>
                <a:latin typeface="Courier"/>
                <a:cs typeface="Courier"/>
              </a:rPr>
              <a:t>")</a:t>
            </a:r>
            <a:r>
              <a:rPr lang="en-US" sz="1400" dirty="0">
                <a:latin typeface="Courier"/>
                <a:cs typeface="Courier"/>
              </a:rPr>
              <a:t>)</a:t>
            </a:r>
          </a:p>
          <a:p>
            <a:r>
              <a:rPr lang="en-US" sz="1400" dirty="0" smtClean="0">
                <a:latin typeface="Courier"/>
                <a:cs typeface="Courier"/>
              </a:rPr>
              <a:t>p</a:t>
            </a:r>
            <a:endParaRPr lang="en-US" sz="1400" dirty="0">
              <a:latin typeface="Courier"/>
              <a:cs typeface="Courier"/>
            </a:endParaRPr>
          </a:p>
        </p:txBody>
      </p:sp>
      <p:pic>
        <p:nvPicPr>
          <p:cNvPr id="5" name="Picture 4"/>
          <p:cNvPicPr>
            <a:picLocks noChangeAspect="1"/>
          </p:cNvPicPr>
          <p:nvPr/>
        </p:nvPicPr>
        <p:blipFill>
          <a:blip r:embed="rId2"/>
          <a:stretch>
            <a:fillRect/>
          </a:stretch>
        </p:blipFill>
        <p:spPr>
          <a:xfrm>
            <a:off x="173789" y="3261895"/>
            <a:ext cx="3291747" cy="3596105"/>
          </a:xfrm>
          <a:prstGeom prst="rect">
            <a:avLst/>
          </a:prstGeom>
        </p:spPr>
      </p:pic>
      <p:pic>
        <p:nvPicPr>
          <p:cNvPr id="6" name="Picture 5"/>
          <p:cNvPicPr>
            <a:picLocks noChangeAspect="1"/>
          </p:cNvPicPr>
          <p:nvPr/>
        </p:nvPicPr>
        <p:blipFill>
          <a:blip r:embed="rId3"/>
          <a:stretch>
            <a:fillRect/>
          </a:stretch>
        </p:blipFill>
        <p:spPr>
          <a:xfrm>
            <a:off x="5466348" y="3380575"/>
            <a:ext cx="3062479" cy="3477425"/>
          </a:xfrm>
          <a:prstGeom prst="rect">
            <a:avLst/>
          </a:prstGeom>
        </p:spPr>
      </p:pic>
      <p:sp>
        <p:nvSpPr>
          <p:cNvPr id="7" name="Rectangle 6"/>
          <p:cNvSpPr/>
          <p:nvPr/>
        </p:nvSpPr>
        <p:spPr>
          <a:xfrm>
            <a:off x="173788" y="1930601"/>
            <a:ext cx="8970211" cy="1200329"/>
          </a:xfrm>
          <a:prstGeom prst="rect">
            <a:avLst/>
          </a:prstGeom>
        </p:spPr>
        <p:txBody>
          <a:bodyPr wrap="square">
            <a:spAutoFit/>
          </a:bodyPr>
          <a:lstStyle/>
          <a:p>
            <a:r>
              <a:rPr lang="en-US" dirty="0"/>
              <a:t>This maps </a:t>
            </a:r>
            <a:r>
              <a:rPr lang="en-US" dirty="0" smtClean="0"/>
              <a:t>DOES NOT SET </a:t>
            </a:r>
            <a:r>
              <a:rPr lang="en-US" dirty="0"/>
              <a:t>the </a:t>
            </a:r>
            <a:r>
              <a:rPr lang="en-US" dirty="0" err="1"/>
              <a:t>colour</a:t>
            </a:r>
            <a:r>
              <a:rPr lang="en-US" dirty="0"/>
              <a:t> to the value </a:t>
            </a:r>
            <a:r>
              <a:rPr lang="en-US" b="1" dirty="0"/>
              <a:t>“</a:t>
            </a:r>
            <a:r>
              <a:rPr lang="en-US" b="1" dirty="0" err="1"/>
              <a:t>darkblue</a:t>
            </a:r>
            <a:r>
              <a:rPr lang="en-US" b="1" dirty="0"/>
              <a:t>”</a:t>
            </a:r>
            <a:r>
              <a:rPr lang="en-US" dirty="0"/>
              <a:t>. </a:t>
            </a:r>
            <a:r>
              <a:rPr lang="en-US" dirty="0" smtClean="0"/>
              <a:t>It creates </a:t>
            </a:r>
            <a:r>
              <a:rPr lang="en-US" dirty="0"/>
              <a:t>a new variable containing only the value “</a:t>
            </a:r>
            <a:r>
              <a:rPr lang="en-US" dirty="0" err="1"/>
              <a:t>darkblue</a:t>
            </a:r>
            <a:r>
              <a:rPr lang="en-US" dirty="0"/>
              <a:t>” and then maps </a:t>
            </a:r>
            <a:r>
              <a:rPr lang="en-US" dirty="0" err="1"/>
              <a:t>colour</a:t>
            </a:r>
            <a:r>
              <a:rPr lang="en-US" dirty="0"/>
              <a:t> to that new variable. Because this value is discrete, the default </a:t>
            </a:r>
            <a:r>
              <a:rPr lang="en-US" dirty="0" err="1"/>
              <a:t>colour</a:t>
            </a:r>
            <a:r>
              <a:rPr lang="en-US" dirty="0"/>
              <a:t> scale uses evenly spaced </a:t>
            </a:r>
            <a:r>
              <a:rPr lang="en-US" dirty="0" err="1"/>
              <a:t>colours</a:t>
            </a:r>
            <a:r>
              <a:rPr lang="en-US" dirty="0"/>
              <a:t> on the </a:t>
            </a:r>
            <a:r>
              <a:rPr lang="en-US" dirty="0" err="1"/>
              <a:t>colour</a:t>
            </a:r>
            <a:r>
              <a:rPr lang="en-US" dirty="0"/>
              <a:t> wheel, and since there is only one value this </a:t>
            </a:r>
            <a:r>
              <a:rPr lang="en-US" dirty="0" err="1"/>
              <a:t>colour</a:t>
            </a:r>
            <a:r>
              <a:rPr lang="en-US" dirty="0"/>
              <a:t> is </a:t>
            </a:r>
            <a:r>
              <a:rPr lang="en-US" b="1" dirty="0"/>
              <a:t>pinkish</a:t>
            </a:r>
            <a:r>
              <a:rPr lang="en-US" dirty="0"/>
              <a:t>.</a:t>
            </a:r>
          </a:p>
        </p:txBody>
      </p:sp>
    </p:spTree>
    <p:extLst>
      <p:ext uri="{BB962C8B-B14F-4D97-AF65-F5344CB8AC3E}">
        <p14:creationId xmlns:p14="http://schemas.microsoft.com/office/powerpoint/2010/main" val="6964981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716" y="958516"/>
            <a:ext cx="8229600" cy="5190958"/>
          </a:xfrm>
        </p:spPr>
        <p:txBody>
          <a:bodyPr/>
          <a:lstStyle/>
          <a:p>
            <a:r>
              <a:rPr lang="en-US" b="1" dirty="0" err="1"/>
              <a:t>g</a:t>
            </a:r>
            <a:r>
              <a:rPr lang="en-US" b="1" dirty="0" err="1" smtClean="0"/>
              <a:t>eoms</a:t>
            </a:r>
            <a:r>
              <a:rPr lang="en-US" dirty="0" smtClean="0"/>
              <a:t> can be individual and collective </a:t>
            </a:r>
            <a:r>
              <a:rPr lang="en-US" dirty="0" err="1" smtClean="0"/>
              <a:t>geoms</a:t>
            </a:r>
            <a:endParaRPr lang="en-US" dirty="0" smtClean="0"/>
          </a:p>
          <a:p>
            <a:r>
              <a:rPr lang="en-US" dirty="0" smtClean="0"/>
              <a:t>By default, </a:t>
            </a:r>
            <a:r>
              <a:rPr lang="en-US" b="1" dirty="0" smtClean="0"/>
              <a:t>group</a:t>
            </a:r>
            <a:r>
              <a:rPr lang="en-US" dirty="0" smtClean="0"/>
              <a:t> is set to the interaction of all discrete variables in the plot</a:t>
            </a:r>
          </a:p>
          <a:p>
            <a:r>
              <a:rPr lang="en-US" dirty="0" smtClean="0"/>
              <a:t>When it doesn’t, explicitly define the grouping structure, by mapping group to a variable that has a different value for each group</a:t>
            </a:r>
          </a:p>
          <a:p>
            <a:r>
              <a:rPr lang="en-US" b="1" dirty="0" smtClean="0"/>
              <a:t>interaction() </a:t>
            </a:r>
            <a:r>
              <a:rPr lang="en-US" dirty="0" smtClean="0"/>
              <a:t>is useful if a single pre-existing variable doesn’t cleanly separate groups</a:t>
            </a:r>
            <a:endParaRPr lang="en-US" dirty="0"/>
          </a:p>
        </p:txBody>
      </p:sp>
      <p:sp>
        <p:nvSpPr>
          <p:cNvPr id="4" name="Title 1"/>
          <p:cNvSpPr>
            <a:spLocks noGrp="1"/>
          </p:cNvSpPr>
          <p:nvPr>
            <p:ph type="title"/>
          </p:nvPr>
        </p:nvSpPr>
        <p:spPr>
          <a:xfrm>
            <a:off x="457200" y="7278"/>
            <a:ext cx="8229600" cy="1143000"/>
          </a:xfrm>
        </p:spPr>
        <p:txBody>
          <a:bodyPr/>
          <a:lstStyle/>
          <a:p>
            <a:r>
              <a:rPr lang="en-US" dirty="0" smtClean="0"/>
              <a:t>Creating plot(6): Grouping</a:t>
            </a:r>
            <a:endParaRPr lang="en-US" dirty="0"/>
          </a:p>
        </p:txBody>
      </p:sp>
    </p:spTree>
    <p:extLst>
      <p:ext uri="{BB962C8B-B14F-4D97-AF65-F5344CB8AC3E}">
        <p14:creationId xmlns:p14="http://schemas.microsoft.com/office/powerpoint/2010/main" val="11986730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473" y="1481872"/>
            <a:ext cx="4572000" cy="2092881"/>
          </a:xfrm>
          <a:prstGeom prst="rect">
            <a:avLst/>
          </a:prstGeom>
        </p:spPr>
        <p:txBody>
          <a:bodyPr wrap="square">
            <a:spAutoFit/>
          </a:bodyPr>
          <a:lstStyle/>
          <a:p>
            <a:r>
              <a:rPr lang="en-US" sz="1400" dirty="0" smtClean="0">
                <a:latin typeface="Courier"/>
                <a:cs typeface="Courier"/>
              </a:rPr>
              <a:t>&gt;head</a:t>
            </a:r>
            <a:r>
              <a:rPr lang="en-US" sz="1400" dirty="0">
                <a:latin typeface="Courier"/>
                <a:cs typeface="Courier"/>
              </a:rPr>
              <a:t>(</a:t>
            </a:r>
            <a:r>
              <a:rPr lang="en-US" sz="1400" dirty="0" err="1">
                <a:latin typeface="Courier"/>
                <a:cs typeface="Courier"/>
              </a:rPr>
              <a:t>Oxboys</a:t>
            </a:r>
            <a:r>
              <a:rPr lang="en-US" sz="1400" dirty="0">
                <a:latin typeface="Courier"/>
                <a:cs typeface="Courier"/>
              </a:rPr>
              <a:t>)</a:t>
            </a:r>
          </a:p>
          <a:p>
            <a:r>
              <a:rPr lang="en-US" sz="1400" dirty="0">
                <a:latin typeface="Courier"/>
                <a:cs typeface="Courier"/>
              </a:rPr>
              <a:t>Grouped Data: height ~ age | Subject</a:t>
            </a:r>
          </a:p>
          <a:p>
            <a:r>
              <a:rPr lang="en-US" sz="1400" dirty="0">
                <a:latin typeface="Courier"/>
                <a:cs typeface="Courier"/>
              </a:rPr>
              <a:t>  Subject     age height Occasion</a:t>
            </a:r>
          </a:p>
          <a:p>
            <a:r>
              <a:rPr lang="en-US" sz="1400" dirty="0">
                <a:latin typeface="Courier"/>
                <a:cs typeface="Courier"/>
              </a:rPr>
              <a:t>1       1 -1.0000  140.5        1</a:t>
            </a:r>
          </a:p>
          <a:p>
            <a:r>
              <a:rPr lang="en-US" sz="1400" dirty="0">
                <a:latin typeface="Courier"/>
                <a:cs typeface="Courier"/>
              </a:rPr>
              <a:t>2       1 -0.7479  143.4        2</a:t>
            </a:r>
          </a:p>
          <a:p>
            <a:r>
              <a:rPr lang="en-US" sz="1400" dirty="0">
                <a:latin typeface="Courier"/>
                <a:cs typeface="Courier"/>
              </a:rPr>
              <a:t>3       1 -0.4630  144.8        3</a:t>
            </a:r>
          </a:p>
          <a:p>
            <a:r>
              <a:rPr lang="en-US" sz="1400" dirty="0">
                <a:latin typeface="Courier"/>
                <a:cs typeface="Courier"/>
              </a:rPr>
              <a:t>4       1 -0.1643  147.1        4</a:t>
            </a:r>
          </a:p>
          <a:p>
            <a:r>
              <a:rPr lang="en-US" sz="1400" dirty="0">
                <a:latin typeface="Courier"/>
                <a:cs typeface="Courier"/>
              </a:rPr>
              <a:t>5       1 -0.0027  147.7        5</a:t>
            </a:r>
          </a:p>
          <a:p>
            <a:r>
              <a:rPr lang="en-US" sz="1400" dirty="0">
                <a:latin typeface="Courier"/>
                <a:cs typeface="Courier"/>
              </a:rPr>
              <a:t>6       1  0.2466  150.2        6</a:t>
            </a:r>
          </a:p>
        </p:txBody>
      </p:sp>
      <p:sp>
        <p:nvSpPr>
          <p:cNvPr id="5" name="Rectangle 4"/>
          <p:cNvSpPr/>
          <p:nvPr/>
        </p:nvSpPr>
        <p:spPr>
          <a:xfrm>
            <a:off x="-33423" y="5883988"/>
            <a:ext cx="8261686" cy="954107"/>
          </a:xfrm>
          <a:prstGeom prst="rect">
            <a:avLst/>
          </a:prstGeom>
        </p:spPr>
        <p:txBody>
          <a:bodyPr wrap="square">
            <a:spAutoFit/>
          </a:bodyPr>
          <a:lstStyle/>
          <a:p>
            <a:r>
              <a:rPr lang="en-US" sz="1400" dirty="0">
                <a:latin typeface="Courier"/>
                <a:cs typeface="Courier"/>
              </a:rPr>
              <a:t>p &lt;- </a:t>
            </a:r>
            <a:r>
              <a:rPr lang="en-US" sz="1400" dirty="0" err="1">
                <a:latin typeface="Courier"/>
                <a:cs typeface="Courier"/>
              </a:rPr>
              <a:t>ggplot</a:t>
            </a:r>
            <a:r>
              <a:rPr lang="en-US" sz="1400" dirty="0">
                <a:latin typeface="Courier"/>
                <a:cs typeface="Courier"/>
              </a:rPr>
              <a:t>(</a:t>
            </a:r>
            <a:r>
              <a:rPr lang="en-US" sz="1400" dirty="0" err="1">
                <a:latin typeface="Courier"/>
                <a:cs typeface="Courier"/>
              </a:rPr>
              <a:t>Oxboys</a:t>
            </a:r>
            <a:r>
              <a:rPr lang="en-US" sz="1400" dirty="0">
                <a:latin typeface="Courier"/>
                <a:cs typeface="Courier"/>
              </a:rPr>
              <a:t>, </a:t>
            </a:r>
            <a:r>
              <a:rPr lang="en-US" sz="1400" dirty="0" err="1">
                <a:latin typeface="Courier"/>
                <a:cs typeface="Courier"/>
              </a:rPr>
              <a:t>aes</a:t>
            </a:r>
            <a:r>
              <a:rPr lang="en-US" sz="1400" dirty="0">
                <a:latin typeface="Courier"/>
                <a:cs typeface="Courier"/>
              </a:rPr>
              <a:t>(age, height)) + </a:t>
            </a:r>
            <a:r>
              <a:rPr lang="en-US" sz="1400" dirty="0" err="1">
                <a:latin typeface="Courier"/>
                <a:cs typeface="Courier"/>
              </a:rPr>
              <a:t>geom_line</a:t>
            </a:r>
            <a:r>
              <a:rPr lang="en-US" sz="1400" dirty="0">
                <a:latin typeface="Courier"/>
                <a:cs typeface="Courier"/>
              </a:rPr>
              <a:t>()</a:t>
            </a:r>
          </a:p>
          <a:p>
            <a:r>
              <a:rPr lang="en-US" sz="1400" dirty="0">
                <a:latin typeface="Courier"/>
                <a:cs typeface="Courier"/>
              </a:rPr>
              <a:t>p</a:t>
            </a:r>
          </a:p>
          <a:p>
            <a:r>
              <a:rPr lang="en-US" sz="1400" dirty="0">
                <a:latin typeface="Courier"/>
                <a:cs typeface="Courier"/>
              </a:rPr>
              <a:t>p &lt;- </a:t>
            </a:r>
            <a:r>
              <a:rPr lang="en-US" sz="1400" dirty="0" err="1">
                <a:latin typeface="Courier"/>
                <a:cs typeface="Courier"/>
              </a:rPr>
              <a:t>ggplot</a:t>
            </a:r>
            <a:r>
              <a:rPr lang="en-US" sz="1400" dirty="0">
                <a:latin typeface="Courier"/>
                <a:cs typeface="Courier"/>
              </a:rPr>
              <a:t>(</a:t>
            </a:r>
            <a:r>
              <a:rPr lang="en-US" sz="1400" dirty="0" err="1">
                <a:latin typeface="Courier"/>
                <a:cs typeface="Courier"/>
              </a:rPr>
              <a:t>Oxboys</a:t>
            </a:r>
            <a:r>
              <a:rPr lang="en-US" sz="1400" dirty="0">
                <a:latin typeface="Courier"/>
                <a:cs typeface="Courier"/>
              </a:rPr>
              <a:t>, </a:t>
            </a:r>
            <a:r>
              <a:rPr lang="en-US" sz="1400" dirty="0" err="1">
                <a:latin typeface="Courier"/>
                <a:cs typeface="Courier"/>
              </a:rPr>
              <a:t>aes</a:t>
            </a:r>
            <a:r>
              <a:rPr lang="en-US" sz="1400" dirty="0">
                <a:latin typeface="Courier"/>
                <a:cs typeface="Courier"/>
              </a:rPr>
              <a:t>(age, height, </a:t>
            </a:r>
            <a:r>
              <a:rPr lang="en-US" sz="1400" b="1" dirty="0">
                <a:solidFill>
                  <a:srgbClr val="FF0000"/>
                </a:solidFill>
                <a:latin typeface="Courier"/>
                <a:cs typeface="Courier"/>
              </a:rPr>
              <a:t>group = Subject</a:t>
            </a:r>
            <a:r>
              <a:rPr lang="en-US" sz="1400" dirty="0">
                <a:latin typeface="Courier"/>
                <a:cs typeface="Courier"/>
              </a:rPr>
              <a:t>)) + </a:t>
            </a:r>
            <a:r>
              <a:rPr lang="en-US" sz="1400" dirty="0" err="1">
                <a:latin typeface="Courier"/>
                <a:cs typeface="Courier"/>
              </a:rPr>
              <a:t>geom_line</a:t>
            </a:r>
            <a:r>
              <a:rPr lang="en-US" sz="1400" dirty="0">
                <a:latin typeface="Courier"/>
                <a:cs typeface="Courier"/>
              </a:rPr>
              <a:t>()</a:t>
            </a:r>
          </a:p>
          <a:p>
            <a:r>
              <a:rPr lang="en-US" sz="1400" dirty="0">
                <a:latin typeface="Courier"/>
                <a:cs typeface="Courier"/>
              </a:rPr>
              <a:t>p</a:t>
            </a:r>
          </a:p>
        </p:txBody>
      </p:sp>
      <p:sp>
        <p:nvSpPr>
          <p:cNvPr id="6" name="Title 1"/>
          <p:cNvSpPr>
            <a:spLocks noGrp="1"/>
          </p:cNvSpPr>
          <p:nvPr>
            <p:ph type="title"/>
          </p:nvPr>
        </p:nvSpPr>
        <p:spPr>
          <a:xfrm>
            <a:off x="457200" y="7278"/>
            <a:ext cx="8229600" cy="1143000"/>
          </a:xfrm>
        </p:spPr>
        <p:txBody>
          <a:bodyPr/>
          <a:lstStyle/>
          <a:p>
            <a:r>
              <a:rPr lang="en-US" dirty="0" smtClean="0"/>
              <a:t>Creating plot(7): Grouping</a:t>
            </a:r>
            <a:endParaRPr lang="en-US" dirty="0"/>
          </a:p>
        </p:txBody>
      </p:sp>
      <p:pic>
        <p:nvPicPr>
          <p:cNvPr id="7" name="Picture 6"/>
          <p:cNvPicPr>
            <a:picLocks noChangeAspect="1"/>
          </p:cNvPicPr>
          <p:nvPr/>
        </p:nvPicPr>
        <p:blipFill>
          <a:blip r:embed="rId2"/>
          <a:stretch>
            <a:fillRect/>
          </a:stretch>
        </p:blipFill>
        <p:spPr>
          <a:xfrm>
            <a:off x="5862053" y="1014374"/>
            <a:ext cx="2274752" cy="2461415"/>
          </a:xfrm>
          <a:prstGeom prst="rect">
            <a:avLst/>
          </a:prstGeom>
        </p:spPr>
      </p:pic>
      <p:pic>
        <p:nvPicPr>
          <p:cNvPr id="8" name="Picture 7"/>
          <p:cNvPicPr>
            <a:picLocks noChangeAspect="1"/>
          </p:cNvPicPr>
          <p:nvPr/>
        </p:nvPicPr>
        <p:blipFill>
          <a:blip r:embed="rId3"/>
          <a:stretch>
            <a:fillRect/>
          </a:stretch>
        </p:blipFill>
        <p:spPr>
          <a:xfrm>
            <a:off x="5934967" y="3574753"/>
            <a:ext cx="2201838" cy="2427668"/>
          </a:xfrm>
          <a:prstGeom prst="rect">
            <a:avLst/>
          </a:prstGeom>
        </p:spPr>
      </p:pic>
    </p:spTree>
    <p:extLst>
      <p:ext uri="{BB962C8B-B14F-4D97-AF65-F5344CB8AC3E}">
        <p14:creationId xmlns:p14="http://schemas.microsoft.com/office/powerpoint/2010/main" val="218293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107442"/>
            <a:ext cx="8903368" cy="954107"/>
          </a:xfrm>
          <a:prstGeom prst="rect">
            <a:avLst/>
          </a:prstGeom>
        </p:spPr>
        <p:txBody>
          <a:bodyPr wrap="square">
            <a:spAutoFit/>
          </a:bodyPr>
          <a:lstStyle/>
          <a:p>
            <a:r>
              <a:rPr lang="en-US" sz="1400" dirty="0">
                <a:latin typeface="Courier"/>
                <a:cs typeface="Courier"/>
              </a:rPr>
              <a:t>p &lt;- </a:t>
            </a:r>
            <a:r>
              <a:rPr lang="en-US" sz="1400" dirty="0" err="1">
                <a:latin typeface="Courier"/>
                <a:cs typeface="Courier"/>
              </a:rPr>
              <a:t>ggplot</a:t>
            </a:r>
            <a:r>
              <a:rPr lang="en-US" sz="1400" dirty="0">
                <a:latin typeface="Courier"/>
                <a:cs typeface="Courier"/>
              </a:rPr>
              <a:t>(</a:t>
            </a:r>
            <a:r>
              <a:rPr lang="en-US" sz="1400" dirty="0" err="1">
                <a:latin typeface="Courier"/>
                <a:cs typeface="Courier"/>
              </a:rPr>
              <a:t>Oxboys</a:t>
            </a:r>
            <a:r>
              <a:rPr lang="en-US" sz="1400" dirty="0">
                <a:latin typeface="Courier"/>
                <a:cs typeface="Courier"/>
              </a:rPr>
              <a:t>, </a:t>
            </a:r>
            <a:r>
              <a:rPr lang="en-US" sz="1400" dirty="0" err="1">
                <a:latin typeface="Courier"/>
                <a:cs typeface="Courier"/>
              </a:rPr>
              <a:t>aes</a:t>
            </a:r>
            <a:r>
              <a:rPr lang="en-US" sz="1400" dirty="0">
                <a:latin typeface="Courier"/>
                <a:cs typeface="Courier"/>
              </a:rPr>
              <a:t>(age, height, group = Subject)) + </a:t>
            </a:r>
            <a:r>
              <a:rPr lang="en-US" sz="1400" dirty="0" err="1">
                <a:latin typeface="Courier"/>
                <a:cs typeface="Courier"/>
              </a:rPr>
              <a:t>geom_line</a:t>
            </a:r>
            <a:r>
              <a:rPr lang="en-US" sz="1400" dirty="0">
                <a:latin typeface="Courier"/>
                <a:cs typeface="Courier"/>
              </a:rPr>
              <a:t>()</a:t>
            </a:r>
          </a:p>
          <a:p>
            <a:r>
              <a:rPr lang="en-US" sz="1400" dirty="0">
                <a:latin typeface="Courier"/>
                <a:cs typeface="Courier"/>
              </a:rPr>
              <a:t>p + </a:t>
            </a:r>
            <a:r>
              <a:rPr lang="en-US" sz="1400" dirty="0" err="1">
                <a:latin typeface="Courier"/>
                <a:cs typeface="Courier"/>
              </a:rPr>
              <a:t>geom_smooth</a:t>
            </a:r>
            <a:r>
              <a:rPr lang="en-US" sz="1400" dirty="0">
                <a:latin typeface="Courier"/>
                <a:cs typeface="Courier"/>
              </a:rPr>
              <a:t>(method="lm", size=2, se=F)</a:t>
            </a:r>
          </a:p>
          <a:p>
            <a:r>
              <a:rPr lang="en-US" sz="1400" dirty="0">
                <a:latin typeface="Courier"/>
                <a:cs typeface="Courier"/>
              </a:rPr>
              <a:t>p &lt;- </a:t>
            </a:r>
            <a:r>
              <a:rPr lang="en-US" sz="1400" dirty="0" err="1">
                <a:latin typeface="Courier"/>
                <a:cs typeface="Courier"/>
              </a:rPr>
              <a:t>ggplot</a:t>
            </a:r>
            <a:r>
              <a:rPr lang="en-US" sz="1400" dirty="0">
                <a:latin typeface="Courier"/>
                <a:cs typeface="Courier"/>
              </a:rPr>
              <a:t>(</a:t>
            </a:r>
            <a:r>
              <a:rPr lang="en-US" sz="1400" dirty="0" err="1">
                <a:latin typeface="Courier"/>
                <a:cs typeface="Courier"/>
              </a:rPr>
              <a:t>Oxboys</a:t>
            </a:r>
            <a:r>
              <a:rPr lang="en-US" sz="1400" dirty="0">
                <a:latin typeface="Courier"/>
                <a:cs typeface="Courier"/>
              </a:rPr>
              <a:t>, </a:t>
            </a:r>
            <a:r>
              <a:rPr lang="en-US" sz="1400" dirty="0" err="1">
                <a:latin typeface="Courier"/>
                <a:cs typeface="Courier"/>
              </a:rPr>
              <a:t>aes</a:t>
            </a:r>
            <a:r>
              <a:rPr lang="en-US" sz="1400" dirty="0">
                <a:latin typeface="Courier"/>
                <a:cs typeface="Courier"/>
              </a:rPr>
              <a:t>(age, height, group = Subject)) + </a:t>
            </a:r>
            <a:r>
              <a:rPr lang="en-US" sz="1400" dirty="0" err="1">
                <a:latin typeface="Courier"/>
                <a:cs typeface="Courier"/>
              </a:rPr>
              <a:t>geom_line</a:t>
            </a:r>
            <a:r>
              <a:rPr lang="en-US" sz="1400" dirty="0">
                <a:latin typeface="Courier"/>
                <a:cs typeface="Courier"/>
              </a:rPr>
              <a:t>()</a:t>
            </a:r>
          </a:p>
          <a:p>
            <a:r>
              <a:rPr lang="en-US" sz="1400" dirty="0">
                <a:latin typeface="Courier"/>
                <a:cs typeface="Courier"/>
              </a:rPr>
              <a:t>p + </a:t>
            </a:r>
            <a:r>
              <a:rPr lang="en-US" sz="1400" dirty="0" err="1">
                <a:latin typeface="Courier"/>
                <a:cs typeface="Courier"/>
              </a:rPr>
              <a:t>geom_smooth</a:t>
            </a:r>
            <a:r>
              <a:rPr lang="en-US" sz="1400" dirty="0">
                <a:latin typeface="Courier"/>
                <a:cs typeface="Courier"/>
              </a:rPr>
              <a:t>(</a:t>
            </a:r>
            <a:r>
              <a:rPr lang="en-US" sz="1400" b="1" dirty="0" err="1">
                <a:solidFill>
                  <a:srgbClr val="FF0000"/>
                </a:solidFill>
                <a:latin typeface="Courier"/>
                <a:cs typeface="Courier"/>
              </a:rPr>
              <a:t>aes</a:t>
            </a:r>
            <a:r>
              <a:rPr lang="en-US" sz="1400" b="1" dirty="0">
                <a:solidFill>
                  <a:srgbClr val="FF0000"/>
                </a:solidFill>
                <a:latin typeface="Courier"/>
                <a:cs typeface="Courier"/>
              </a:rPr>
              <a:t>(group</a:t>
            </a:r>
            <a:r>
              <a:rPr lang="en-US" sz="1400" b="1" dirty="0" smtClean="0">
                <a:solidFill>
                  <a:srgbClr val="FF0000"/>
                </a:solidFill>
                <a:latin typeface="Courier"/>
                <a:cs typeface="Courier"/>
              </a:rPr>
              <a:t>=“dummy”)</a:t>
            </a:r>
            <a:r>
              <a:rPr lang="en-US" sz="1400" dirty="0">
                <a:latin typeface="Courier"/>
                <a:cs typeface="Courier"/>
              </a:rPr>
              <a:t>,method="lm", size=2, se=F)</a:t>
            </a:r>
          </a:p>
        </p:txBody>
      </p:sp>
      <p:sp>
        <p:nvSpPr>
          <p:cNvPr id="5" name="Title 1"/>
          <p:cNvSpPr>
            <a:spLocks noGrp="1"/>
          </p:cNvSpPr>
          <p:nvPr>
            <p:ph type="title"/>
          </p:nvPr>
        </p:nvSpPr>
        <p:spPr>
          <a:xfrm>
            <a:off x="457200" y="7278"/>
            <a:ext cx="8229600" cy="1143000"/>
          </a:xfrm>
        </p:spPr>
        <p:txBody>
          <a:bodyPr/>
          <a:lstStyle/>
          <a:p>
            <a:r>
              <a:rPr lang="en-US" dirty="0" smtClean="0"/>
              <a:t>Creating plot(8): Grouping</a:t>
            </a:r>
            <a:endParaRPr lang="en-US" dirty="0"/>
          </a:p>
        </p:txBody>
      </p:sp>
      <p:pic>
        <p:nvPicPr>
          <p:cNvPr id="6" name="Picture 5"/>
          <p:cNvPicPr>
            <a:picLocks noChangeAspect="1"/>
          </p:cNvPicPr>
          <p:nvPr/>
        </p:nvPicPr>
        <p:blipFill>
          <a:blip r:embed="rId2"/>
          <a:stretch>
            <a:fillRect/>
          </a:stretch>
        </p:blipFill>
        <p:spPr>
          <a:xfrm>
            <a:off x="120316" y="2219755"/>
            <a:ext cx="4090737" cy="4478951"/>
          </a:xfrm>
          <a:prstGeom prst="rect">
            <a:avLst/>
          </a:prstGeom>
        </p:spPr>
      </p:pic>
      <p:pic>
        <p:nvPicPr>
          <p:cNvPr id="7" name="Picture 6"/>
          <p:cNvPicPr>
            <a:picLocks noChangeAspect="1"/>
          </p:cNvPicPr>
          <p:nvPr/>
        </p:nvPicPr>
        <p:blipFill>
          <a:blip r:embed="rId3"/>
          <a:stretch>
            <a:fillRect/>
          </a:stretch>
        </p:blipFill>
        <p:spPr>
          <a:xfrm>
            <a:off x="4545264" y="2219754"/>
            <a:ext cx="4168274" cy="4575655"/>
          </a:xfrm>
          <a:prstGeom prst="rect">
            <a:avLst/>
          </a:prstGeom>
        </p:spPr>
      </p:pic>
    </p:spTree>
    <p:extLst>
      <p:ext uri="{BB962C8B-B14F-4D97-AF65-F5344CB8AC3E}">
        <p14:creationId xmlns:p14="http://schemas.microsoft.com/office/powerpoint/2010/main" val="10565843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Geoms</a:t>
            </a:r>
            <a:endParaRPr lang="en-US" dirty="0"/>
          </a:p>
        </p:txBody>
      </p:sp>
      <p:sp>
        <p:nvSpPr>
          <p:cNvPr id="3" name="Content Placeholder 2"/>
          <p:cNvSpPr>
            <a:spLocks noGrp="1"/>
          </p:cNvSpPr>
          <p:nvPr>
            <p:ph idx="1"/>
          </p:nvPr>
        </p:nvSpPr>
        <p:spPr/>
        <p:txBody>
          <a:bodyPr/>
          <a:lstStyle/>
          <a:p>
            <a:r>
              <a:rPr lang="en-US" dirty="0" smtClean="0"/>
              <a:t>Geometric objects (</a:t>
            </a:r>
            <a:r>
              <a:rPr lang="en-US" b="1" dirty="0" err="1" smtClean="0"/>
              <a:t>geoms</a:t>
            </a:r>
            <a:r>
              <a:rPr lang="en-US" dirty="0" smtClean="0"/>
              <a:t>)</a:t>
            </a:r>
          </a:p>
          <a:p>
            <a:pPr lvl="1"/>
            <a:r>
              <a:rPr lang="en-US" dirty="0" smtClean="0"/>
              <a:t>Perform the actual rendering of the layer</a:t>
            </a:r>
          </a:p>
          <a:p>
            <a:pPr lvl="1"/>
            <a:r>
              <a:rPr lang="en-US" dirty="0" smtClean="0"/>
              <a:t>Control the type of plot that you create</a:t>
            </a:r>
          </a:p>
          <a:p>
            <a:pPr lvl="1"/>
            <a:r>
              <a:rPr lang="en-US" dirty="0" smtClean="0"/>
              <a:t>Has a set of aesthetics</a:t>
            </a:r>
          </a:p>
          <a:p>
            <a:pPr lvl="1"/>
            <a:r>
              <a:rPr lang="en-US" dirty="0" smtClean="0"/>
              <a:t>Differ in the way they are </a:t>
            </a:r>
            <a:r>
              <a:rPr lang="en-US" dirty="0" err="1" smtClean="0"/>
              <a:t>parameterised</a:t>
            </a:r>
            <a:endParaRPr lang="en-US" dirty="0" smtClean="0"/>
          </a:p>
          <a:p>
            <a:pPr lvl="1"/>
            <a:r>
              <a:rPr lang="en-US" dirty="0" smtClean="0"/>
              <a:t>Have a default statistic</a:t>
            </a:r>
            <a:endParaRPr lang="en-US" dirty="0"/>
          </a:p>
        </p:txBody>
      </p:sp>
    </p:spTree>
    <p:extLst>
      <p:ext uri="{BB962C8B-B14F-4D97-AF65-F5344CB8AC3E}">
        <p14:creationId xmlns:p14="http://schemas.microsoft.com/office/powerpoint/2010/main" val="566836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760" y="457200"/>
            <a:ext cx="6400800" cy="6400800"/>
          </a:xfrm>
          <a:prstGeom prst="rect">
            <a:avLst/>
          </a:prstGeom>
        </p:spPr>
      </p:pic>
      <p:sp>
        <p:nvSpPr>
          <p:cNvPr id="5" name="TextBox 4"/>
          <p:cNvSpPr txBox="1"/>
          <p:nvPr/>
        </p:nvSpPr>
        <p:spPr>
          <a:xfrm>
            <a:off x="200526" y="106947"/>
            <a:ext cx="1991895" cy="646331"/>
          </a:xfrm>
          <a:prstGeom prst="rect">
            <a:avLst/>
          </a:prstGeom>
          <a:noFill/>
        </p:spPr>
        <p:txBody>
          <a:bodyPr wrap="square" rtlCol="0">
            <a:spAutoFit/>
          </a:bodyPr>
          <a:lstStyle/>
          <a:p>
            <a:r>
              <a:rPr lang="en-US" dirty="0" smtClean="0"/>
              <a:t>CCA </a:t>
            </a:r>
            <a:r>
              <a:rPr lang="en-US" dirty="0" smtClean="0"/>
              <a:t>plot</a:t>
            </a:r>
          </a:p>
          <a:p>
            <a:r>
              <a:rPr lang="en-US" dirty="0" smtClean="0"/>
              <a:t>(CCA.R)</a:t>
            </a:r>
            <a:endParaRPr lang="en-US" dirty="0"/>
          </a:p>
        </p:txBody>
      </p:sp>
    </p:spTree>
    <p:extLst>
      <p:ext uri="{BB962C8B-B14F-4D97-AF65-F5344CB8AC3E}">
        <p14:creationId xmlns:p14="http://schemas.microsoft.com/office/powerpoint/2010/main" val="32724504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5158" y="0"/>
            <a:ext cx="4857750" cy="6858000"/>
          </a:xfrm>
          <a:prstGeom prst="rect">
            <a:avLst/>
          </a:prstGeom>
        </p:spPr>
      </p:pic>
      <p:sp>
        <p:nvSpPr>
          <p:cNvPr id="6" name="Rectangle 5"/>
          <p:cNvSpPr/>
          <p:nvPr/>
        </p:nvSpPr>
        <p:spPr>
          <a:xfrm rot="16200000">
            <a:off x="-2029007" y="3344751"/>
            <a:ext cx="6063279" cy="338554"/>
          </a:xfrm>
          <a:prstGeom prst="rect">
            <a:avLst/>
          </a:prstGeom>
        </p:spPr>
        <p:txBody>
          <a:bodyPr wrap="none">
            <a:spAutoFit/>
          </a:bodyPr>
          <a:lstStyle/>
          <a:p>
            <a:r>
              <a:rPr lang="en-US" sz="2400" b="1" baseline="-25000" dirty="0"/>
              <a:t>Default statistics and aesthetics. Emboldened aesthetics are required</a:t>
            </a:r>
          </a:p>
        </p:txBody>
      </p:sp>
    </p:spTree>
    <p:extLst>
      <p:ext uri="{BB962C8B-B14F-4D97-AF65-F5344CB8AC3E}">
        <p14:creationId xmlns:p14="http://schemas.microsoft.com/office/powerpoint/2010/main" val="16387084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Stat(1)</a:t>
            </a:r>
            <a:endParaRPr lang="en-US" dirty="0"/>
          </a:p>
        </p:txBody>
      </p:sp>
      <p:sp>
        <p:nvSpPr>
          <p:cNvPr id="3" name="Content Placeholder 2"/>
          <p:cNvSpPr>
            <a:spLocks noGrp="1"/>
          </p:cNvSpPr>
          <p:nvPr>
            <p:ph idx="1"/>
          </p:nvPr>
        </p:nvSpPr>
        <p:spPr>
          <a:xfrm>
            <a:off x="457200" y="1600200"/>
            <a:ext cx="8229600" cy="5084011"/>
          </a:xfrm>
        </p:spPr>
        <p:txBody>
          <a:bodyPr>
            <a:normAutofit fontScale="77500" lnSpcReduction="20000"/>
          </a:bodyPr>
          <a:lstStyle/>
          <a:p>
            <a:r>
              <a:rPr lang="en-US" dirty="0" smtClean="0"/>
              <a:t>Statistical transformation (</a:t>
            </a:r>
            <a:r>
              <a:rPr lang="en-US" b="1" dirty="0" smtClean="0"/>
              <a:t>stat</a:t>
            </a:r>
            <a:r>
              <a:rPr lang="en-US" dirty="0" smtClean="0"/>
              <a:t>)</a:t>
            </a:r>
          </a:p>
          <a:p>
            <a:pPr lvl="1"/>
            <a:r>
              <a:rPr lang="en-US" dirty="0" smtClean="0"/>
              <a:t>Transforms the data by </a:t>
            </a:r>
            <a:r>
              <a:rPr lang="en-US" dirty="0" err="1" smtClean="0"/>
              <a:t>summarising</a:t>
            </a:r>
            <a:r>
              <a:rPr lang="en-US" dirty="0" smtClean="0"/>
              <a:t> it in some manner</a:t>
            </a:r>
          </a:p>
          <a:p>
            <a:pPr lvl="1"/>
            <a:r>
              <a:rPr lang="en-US" dirty="0" smtClean="0"/>
              <a:t>e.g., smoother calculates the mean of y, condition of x</a:t>
            </a:r>
          </a:p>
          <a:p>
            <a:pPr lvl="1"/>
            <a:r>
              <a:rPr lang="en-US" dirty="0" smtClean="0"/>
              <a:t>A stat must be location-scale invariant (transformation stays same when scale is changed)</a:t>
            </a:r>
            <a:br>
              <a:rPr lang="en-US" dirty="0" smtClean="0"/>
            </a:br>
            <a:r>
              <a:rPr lang="en-US" dirty="0" smtClean="0"/>
              <a:t>f(</a:t>
            </a:r>
            <a:r>
              <a:rPr lang="en-US" dirty="0" err="1" smtClean="0"/>
              <a:t>x+a</a:t>
            </a:r>
            <a:r>
              <a:rPr lang="en-US" dirty="0" smtClean="0"/>
              <a:t>)=f(x)+a ; f(</a:t>
            </a:r>
            <a:r>
              <a:rPr lang="en-US" dirty="0" err="1" smtClean="0"/>
              <a:t>b.x</a:t>
            </a:r>
            <a:r>
              <a:rPr lang="en-US" dirty="0" smtClean="0"/>
              <a:t>)=</a:t>
            </a:r>
            <a:r>
              <a:rPr lang="en-US" dirty="0" err="1" smtClean="0"/>
              <a:t>b.f</a:t>
            </a:r>
            <a:r>
              <a:rPr lang="en-US" dirty="0" smtClean="0"/>
              <a:t>(x)</a:t>
            </a:r>
          </a:p>
          <a:p>
            <a:pPr lvl="1"/>
            <a:r>
              <a:rPr lang="en-US" dirty="0" smtClean="0"/>
              <a:t>Takes a dataset as input, returns a dataset as output and introduces new variables</a:t>
            </a:r>
          </a:p>
          <a:p>
            <a:pPr lvl="1"/>
            <a:r>
              <a:rPr lang="en-US" dirty="0"/>
              <a:t>e</a:t>
            </a:r>
            <a:r>
              <a:rPr lang="en-US" dirty="0" smtClean="0"/>
              <a:t>.g., </a:t>
            </a:r>
            <a:r>
              <a:rPr lang="en-US" b="1" dirty="0" err="1" smtClean="0"/>
              <a:t>stat_bin</a:t>
            </a:r>
            <a:r>
              <a:rPr lang="en-US" dirty="0" smtClean="0"/>
              <a:t> (statistic used to make histograms, produces)</a:t>
            </a:r>
          </a:p>
          <a:p>
            <a:pPr lvl="2"/>
            <a:r>
              <a:rPr lang="en-US" b="1" dirty="0"/>
              <a:t>c</a:t>
            </a:r>
            <a:r>
              <a:rPr lang="en-US" b="1" dirty="0" smtClean="0"/>
              <a:t>ount</a:t>
            </a:r>
            <a:r>
              <a:rPr lang="en-US" dirty="0" smtClean="0"/>
              <a:t>: number of observation in each bin</a:t>
            </a:r>
          </a:p>
          <a:p>
            <a:pPr lvl="2"/>
            <a:r>
              <a:rPr lang="en-US" b="1" dirty="0"/>
              <a:t>d</a:t>
            </a:r>
            <a:r>
              <a:rPr lang="en-US" b="1" dirty="0" smtClean="0"/>
              <a:t>ensity: </a:t>
            </a:r>
            <a:r>
              <a:rPr lang="en-US" dirty="0" smtClean="0"/>
              <a:t>density of observation in each bin (percentage of total/bar width)</a:t>
            </a:r>
          </a:p>
          <a:p>
            <a:pPr lvl="2"/>
            <a:r>
              <a:rPr lang="en-US" b="1" dirty="0"/>
              <a:t>x</a:t>
            </a:r>
            <a:r>
              <a:rPr lang="en-US" dirty="0" smtClean="0"/>
              <a:t>: the </a:t>
            </a:r>
            <a:r>
              <a:rPr lang="en-US" dirty="0" err="1" smtClean="0"/>
              <a:t>centre</a:t>
            </a:r>
            <a:r>
              <a:rPr lang="en-US" dirty="0" smtClean="0"/>
              <a:t> of bin</a:t>
            </a:r>
          </a:p>
          <a:p>
            <a:pPr lvl="1"/>
            <a:r>
              <a:rPr lang="en-US" dirty="0"/>
              <a:t>The names of generated variables must be surrounded with .. when used </a:t>
            </a:r>
            <a:endParaRPr lang="en-US" dirty="0" smtClean="0"/>
          </a:p>
        </p:txBody>
      </p:sp>
    </p:spTree>
    <p:extLst>
      <p:ext uri="{BB962C8B-B14F-4D97-AF65-F5344CB8AC3E}">
        <p14:creationId xmlns:p14="http://schemas.microsoft.com/office/powerpoint/2010/main" val="17271386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0"/>
            <a:ext cx="4572000" cy="3810000"/>
          </a:xfrm>
          <a:prstGeom prst="rect">
            <a:avLst/>
          </a:prstGeom>
        </p:spPr>
      </p:pic>
      <p:sp>
        <p:nvSpPr>
          <p:cNvPr id="5" name="Title 1"/>
          <p:cNvSpPr>
            <a:spLocks noGrp="1"/>
          </p:cNvSpPr>
          <p:nvPr>
            <p:ph type="title"/>
          </p:nvPr>
        </p:nvSpPr>
        <p:spPr>
          <a:xfrm>
            <a:off x="457200" y="274638"/>
            <a:ext cx="8229600" cy="1143000"/>
          </a:xfrm>
        </p:spPr>
        <p:txBody>
          <a:bodyPr/>
          <a:lstStyle/>
          <a:p>
            <a:r>
              <a:rPr lang="en-US" dirty="0" smtClean="0"/>
              <a:t>Stat(2)</a:t>
            </a:r>
            <a:endParaRPr lang="en-US" dirty="0"/>
          </a:p>
        </p:txBody>
      </p:sp>
    </p:spTree>
    <p:extLst>
      <p:ext uri="{BB962C8B-B14F-4D97-AF65-F5344CB8AC3E}">
        <p14:creationId xmlns:p14="http://schemas.microsoft.com/office/powerpoint/2010/main" val="25737208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adjustments(1)</a:t>
            </a:r>
            <a:endParaRPr lang="en-US" dirty="0"/>
          </a:p>
        </p:txBody>
      </p:sp>
      <p:sp>
        <p:nvSpPr>
          <p:cNvPr id="3" name="Content Placeholder 2"/>
          <p:cNvSpPr>
            <a:spLocks noGrp="1"/>
          </p:cNvSpPr>
          <p:nvPr>
            <p:ph idx="1"/>
          </p:nvPr>
        </p:nvSpPr>
        <p:spPr/>
        <p:txBody>
          <a:bodyPr/>
          <a:lstStyle/>
          <a:p>
            <a:r>
              <a:rPr lang="en-US" dirty="0" smtClean="0"/>
              <a:t>Apply minor tweaks to the position of elements within a layer</a:t>
            </a:r>
          </a:p>
          <a:p>
            <a:r>
              <a:rPr lang="en-US" dirty="0" smtClean="0"/>
              <a:t>Normally used with </a:t>
            </a:r>
            <a:r>
              <a:rPr lang="en-US" b="1" dirty="0" smtClean="0"/>
              <a:t>discrete</a:t>
            </a:r>
            <a:r>
              <a:rPr lang="en-US" dirty="0" smtClean="0"/>
              <a:t> data</a:t>
            </a:r>
          </a:p>
          <a:p>
            <a:r>
              <a:rPr lang="en-US" dirty="0" smtClean="0"/>
              <a:t>Continuous data typically don</a:t>
            </a:r>
            <a:r>
              <a:rPr lang="fr-FR" dirty="0" smtClean="0"/>
              <a:t>’</a:t>
            </a:r>
            <a:r>
              <a:rPr lang="en-US" dirty="0" smtClean="0"/>
              <a:t>t overlap and when do, </a:t>
            </a:r>
            <a:r>
              <a:rPr lang="en-US" b="1" dirty="0" smtClean="0"/>
              <a:t>jittering</a:t>
            </a:r>
            <a:r>
              <a:rPr lang="en-US" dirty="0" smtClean="0"/>
              <a:t> is sufficient</a:t>
            </a:r>
            <a:endParaRPr lang="en-US" dirty="0"/>
          </a:p>
        </p:txBody>
      </p:sp>
    </p:spTree>
    <p:extLst>
      <p:ext uri="{BB962C8B-B14F-4D97-AF65-F5344CB8AC3E}">
        <p14:creationId xmlns:p14="http://schemas.microsoft.com/office/powerpoint/2010/main" val="150383692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adjustments(2)</a:t>
            </a:r>
            <a:endParaRPr lang="en-US" dirty="0"/>
          </a:p>
        </p:txBody>
      </p:sp>
      <p:pic>
        <p:nvPicPr>
          <p:cNvPr id="4" name="Picture 3"/>
          <p:cNvPicPr>
            <a:picLocks noChangeAspect="1"/>
          </p:cNvPicPr>
          <p:nvPr/>
        </p:nvPicPr>
        <p:blipFill>
          <a:blip r:embed="rId2"/>
          <a:stretch>
            <a:fillRect/>
          </a:stretch>
        </p:blipFill>
        <p:spPr>
          <a:xfrm>
            <a:off x="0" y="2197100"/>
            <a:ext cx="9144000" cy="2462239"/>
          </a:xfrm>
          <a:prstGeom prst="rect">
            <a:avLst/>
          </a:prstGeom>
        </p:spPr>
      </p:pic>
    </p:spTree>
    <p:extLst>
      <p:ext uri="{BB962C8B-B14F-4D97-AF65-F5344CB8AC3E}">
        <p14:creationId xmlns:p14="http://schemas.microsoft.com/office/powerpoint/2010/main" val="41975340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adjustments(3)</a:t>
            </a:r>
            <a:endParaRPr lang="en-US" dirty="0"/>
          </a:p>
        </p:txBody>
      </p:sp>
      <p:pic>
        <p:nvPicPr>
          <p:cNvPr id="4" name="Picture 3"/>
          <p:cNvPicPr>
            <a:picLocks noChangeAspect="1"/>
          </p:cNvPicPr>
          <p:nvPr/>
        </p:nvPicPr>
        <p:blipFill>
          <a:blip r:embed="rId2"/>
          <a:stretch>
            <a:fillRect/>
          </a:stretch>
        </p:blipFill>
        <p:spPr>
          <a:xfrm>
            <a:off x="0" y="1905000"/>
            <a:ext cx="9144000" cy="3041817"/>
          </a:xfrm>
          <a:prstGeom prst="rect">
            <a:avLst/>
          </a:prstGeom>
        </p:spPr>
      </p:pic>
      <p:sp>
        <p:nvSpPr>
          <p:cNvPr id="5" name="Rectangle 4"/>
          <p:cNvSpPr/>
          <p:nvPr/>
        </p:nvSpPr>
        <p:spPr>
          <a:xfrm>
            <a:off x="842916" y="5175448"/>
            <a:ext cx="948284" cy="369332"/>
          </a:xfrm>
          <a:prstGeom prst="rect">
            <a:avLst/>
          </a:prstGeom>
        </p:spPr>
        <p:txBody>
          <a:bodyPr wrap="none">
            <a:spAutoFit/>
          </a:bodyPr>
          <a:lstStyle/>
          <a:p>
            <a:r>
              <a:rPr lang="en-US" dirty="0"/>
              <a:t>stacking</a:t>
            </a:r>
          </a:p>
        </p:txBody>
      </p:sp>
      <p:sp>
        <p:nvSpPr>
          <p:cNvPr id="6" name="Rectangle 5"/>
          <p:cNvSpPr/>
          <p:nvPr/>
        </p:nvSpPr>
        <p:spPr>
          <a:xfrm>
            <a:off x="3882895" y="5204417"/>
            <a:ext cx="695698" cy="369332"/>
          </a:xfrm>
          <a:prstGeom prst="rect">
            <a:avLst/>
          </a:prstGeom>
        </p:spPr>
        <p:txBody>
          <a:bodyPr wrap="none">
            <a:spAutoFit/>
          </a:bodyPr>
          <a:lstStyle/>
          <a:p>
            <a:r>
              <a:rPr lang="en-US" dirty="0" smtClean="0"/>
              <a:t>filling</a:t>
            </a:r>
            <a:endParaRPr lang="en-US" dirty="0"/>
          </a:p>
        </p:txBody>
      </p:sp>
      <p:sp>
        <p:nvSpPr>
          <p:cNvPr id="7" name="Rectangle 6"/>
          <p:cNvSpPr/>
          <p:nvPr/>
        </p:nvSpPr>
        <p:spPr>
          <a:xfrm>
            <a:off x="7150137" y="5204417"/>
            <a:ext cx="940507" cy="369332"/>
          </a:xfrm>
          <a:prstGeom prst="rect">
            <a:avLst/>
          </a:prstGeom>
        </p:spPr>
        <p:txBody>
          <a:bodyPr wrap="none">
            <a:spAutoFit/>
          </a:bodyPr>
          <a:lstStyle/>
          <a:p>
            <a:r>
              <a:rPr lang="en-US" dirty="0" smtClean="0"/>
              <a:t>dodging</a:t>
            </a:r>
            <a:endParaRPr lang="en-US" dirty="0"/>
          </a:p>
        </p:txBody>
      </p:sp>
    </p:spTree>
    <p:extLst>
      <p:ext uri="{BB962C8B-B14F-4D97-AF65-F5344CB8AC3E}">
        <p14:creationId xmlns:p14="http://schemas.microsoft.com/office/powerpoint/2010/main" val="11437880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adjustments(4)</a:t>
            </a:r>
            <a:endParaRPr lang="en-US" dirty="0"/>
          </a:p>
        </p:txBody>
      </p:sp>
      <p:sp>
        <p:nvSpPr>
          <p:cNvPr id="4" name="Rectangle 3"/>
          <p:cNvSpPr/>
          <p:nvPr/>
        </p:nvSpPr>
        <p:spPr>
          <a:xfrm>
            <a:off x="0" y="1243848"/>
            <a:ext cx="8074526" cy="1815882"/>
          </a:xfrm>
          <a:prstGeom prst="rect">
            <a:avLst/>
          </a:prstGeom>
        </p:spPr>
        <p:txBody>
          <a:bodyPr wrap="square">
            <a:spAutoFit/>
          </a:bodyPr>
          <a:lstStyle/>
          <a:p>
            <a:r>
              <a:rPr lang="en-US" sz="1400" dirty="0">
                <a:latin typeface="Courier"/>
                <a:cs typeface="Courier"/>
              </a:rPr>
              <a:t>d &lt;- </a:t>
            </a:r>
            <a:r>
              <a:rPr lang="en-US" sz="1400" dirty="0" err="1">
                <a:latin typeface="Courier"/>
                <a:cs typeface="Courier"/>
              </a:rPr>
              <a:t>ggplot</a:t>
            </a:r>
            <a:r>
              <a:rPr lang="en-US" sz="1400" dirty="0">
                <a:latin typeface="Courier"/>
                <a:cs typeface="Courier"/>
              </a:rPr>
              <a:t>(diamonds, </a:t>
            </a:r>
            <a:r>
              <a:rPr lang="en-US" sz="1400" dirty="0" err="1">
                <a:latin typeface="Courier"/>
                <a:cs typeface="Courier"/>
              </a:rPr>
              <a:t>aes</a:t>
            </a:r>
            <a:r>
              <a:rPr lang="en-US" sz="1400" dirty="0">
                <a:latin typeface="Courier"/>
                <a:cs typeface="Courier"/>
              </a:rPr>
              <a:t>(carat)) + </a:t>
            </a:r>
            <a:r>
              <a:rPr lang="en-US" sz="1400" dirty="0" err="1">
                <a:latin typeface="Courier"/>
                <a:cs typeface="Courier"/>
              </a:rPr>
              <a:t>xlim</a:t>
            </a:r>
            <a:r>
              <a:rPr lang="en-US" sz="1400" dirty="0">
                <a:latin typeface="Courier"/>
                <a:cs typeface="Courier"/>
              </a:rPr>
              <a:t>(0, 3)</a:t>
            </a:r>
          </a:p>
          <a:p>
            <a:r>
              <a:rPr lang="en-US" sz="1400" dirty="0">
                <a:latin typeface="Courier"/>
                <a:cs typeface="Courier"/>
              </a:rPr>
              <a:t>d + </a:t>
            </a:r>
            <a:r>
              <a:rPr lang="en-US" sz="1400" dirty="0" err="1">
                <a:latin typeface="Courier"/>
                <a:cs typeface="Courier"/>
              </a:rPr>
              <a:t>stat_bin</a:t>
            </a:r>
            <a:r>
              <a:rPr lang="en-US" sz="1400" dirty="0">
                <a:latin typeface="Courier"/>
                <a:cs typeface="Courier"/>
              </a:rPr>
              <a:t>(</a:t>
            </a:r>
            <a:r>
              <a:rPr lang="en-US" sz="1400" dirty="0" err="1">
                <a:latin typeface="Courier"/>
                <a:cs typeface="Courier"/>
              </a:rPr>
              <a:t>aes</a:t>
            </a:r>
            <a:r>
              <a:rPr lang="en-US" sz="1400" dirty="0">
                <a:latin typeface="Courier"/>
                <a:cs typeface="Courier"/>
              </a:rPr>
              <a:t>(</a:t>
            </a:r>
            <a:r>
              <a:rPr lang="en-US" sz="1400" dirty="0" err="1">
                <a:latin typeface="Courier"/>
                <a:cs typeface="Courier"/>
              </a:rPr>
              <a:t>ymax</a:t>
            </a:r>
            <a:r>
              <a:rPr lang="en-US" sz="1400" dirty="0">
                <a:latin typeface="Courier"/>
                <a:cs typeface="Courier"/>
              </a:rPr>
              <a:t> = </a:t>
            </a:r>
            <a:r>
              <a:rPr lang="en-US" sz="1400" b="1" dirty="0">
                <a:latin typeface="Courier"/>
                <a:cs typeface="Courier"/>
              </a:rPr>
              <a:t>..count..</a:t>
            </a:r>
            <a:r>
              <a:rPr lang="en-US" sz="1400" dirty="0">
                <a:latin typeface="Courier"/>
                <a:cs typeface="Courier"/>
              </a:rPr>
              <a:t>), </a:t>
            </a:r>
            <a:r>
              <a:rPr lang="en-US" sz="1400" dirty="0" err="1">
                <a:latin typeface="Courier"/>
                <a:cs typeface="Courier"/>
              </a:rPr>
              <a:t>binwidth</a:t>
            </a:r>
            <a:r>
              <a:rPr lang="en-US" sz="1400" dirty="0">
                <a:latin typeface="Courier"/>
                <a:cs typeface="Courier"/>
              </a:rPr>
              <a:t> = 0.1, </a:t>
            </a:r>
            <a:r>
              <a:rPr lang="en-US" sz="1400" dirty="0" err="1">
                <a:latin typeface="Courier"/>
                <a:cs typeface="Courier"/>
              </a:rPr>
              <a:t>geom</a:t>
            </a:r>
            <a:r>
              <a:rPr lang="en-US" sz="1400" dirty="0">
                <a:latin typeface="Courier"/>
                <a:cs typeface="Courier"/>
              </a:rPr>
              <a:t> = "area")</a:t>
            </a:r>
          </a:p>
          <a:p>
            <a:r>
              <a:rPr lang="en-US" sz="1400" dirty="0">
                <a:latin typeface="Courier"/>
                <a:cs typeface="Courier"/>
              </a:rPr>
              <a:t>d + </a:t>
            </a:r>
            <a:r>
              <a:rPr lang="en-US" sz="1400" dirty="0" err="1">
                <a:latin typeface="Courier"/>
                <a:cs typeface="Courier"/>
              </a:rPr>
              <a:t>stat_bin</a:t>
            </a:r>
            <a:r>
              <a:rPr lang="en-US" sz="1400" dirty="0">
                <a:latin typeface="Courier"/>
                <a:cs typeface="Courier"/>
              </a:rPr>
              <a:t>(</a:t>
            </a:r>
          </a:p>
          <a:p>
            <a:r>
              <a:rPr lang="en-US" sz="1400" dirty="0">
                <a:latin typeface="Courier"/>
                <a:cs typeface="Courier"/>
              </a:rPr>
              <a:t>  </a:t>
            </a:r>
            <a:r>
              <a:rPr lang="en-US" sz="1400" dirty="0" err="1">
                <a:latin typeface="Courier"/>
                <a:cs typeface="Courier"/>
              </a:rPr>
              <a:t>aes</a:t>
            </a:r>
            <a:r>
              <a:rPr lang="en-US" sz="1400" dirty="0">
                <a:latin typeface="Courier"/>
                <a:cs typeface="Courier"/>
              </a:rPr>
              <a:t>(size = </a:t>
            </a:r>
            <a:r>
              <a:rPr lang="en-US" sz="1400" b="1" dirty="0">
                <a:latin typeface="Courier"/>
                <a:cs typeface="Courier"/>
              </a:rPr>
              <a:t>..density..</a:t>
            </a:r>
            <a:r>
              <a:rPr lang="en-US" sz="1400" dirty="0">
                <a:latin typeface="Courier"/>
                <a:cs typeface="Courier"/>
              </a:rPr>
              <a:t>), </a:t>
            </a:r>
            <a:r>
              <a:rPr lang="en-US" sz="1400" dirty="0" err="1">
                <a:latin typeface="Courier"/>
                <a:cs typeface="Courier"/>
              </a:rPr>
              <a:t>binwidth</a:t>
            </a:r>
            <a:r>
              <a:rPr lang="en-US" sz="1400" dirty="0">
                <a:latin typeface="Courier"/>
                <a:cs typeface="Courier"/>
              </a:rPr>
              <a:t> = 0.1,</a:t>
            </a:r>
          </a:p>
          <a:p>
            <a:r>
              <a:rPr lang="en-US" sz="1400" dirty="0">
                <a:latin typeface="Courier"/>
                <a:cs typeface="Courier"/>
              </a:rPr>
              <a:t>  </a:t>
            </a:r>
            <a:r>
              <a:rPr lang="en-US" sz="1400" dirty="0" err="1">
                <a:latin typeface="Courier"/>
                <a:cs typeface="Courier"/>
              </a:rPr>
              <a:t>geom</a:t>
            </a:r>
            <a:r>
              <a:rPr lang="en-US" sz="1400" dirty="0">
                <a:latin typeface="Courier"/>
                <a:cs typeface="Courier"/>
              </a:rPr>
              <a:t> = "point", </a:t>
            </a:r>
            <a:r>
              <a:rPr lang="en-US" sz="1400" b="1" dirty="0">
                <a:solidFill>
                  <a:srgbClr val="FF0000"/>
                </a:solidFill>
                <a:latin typeface="Courier"/>
                <a:cs typeface="Courier"/>
              </a:rPr>
              <a:t>position="</a:t>
            </a:r>
            <a:r>
              <a:rPr lang="en-US" sz="1400" b="1" dirty="0" smtClean="0">
                <a:solidFill>
                  <a:srgbClr val="FF0000"/>
                </a:solidFill>
                <a:latin typeface="Courier"/>
                <a:cs typeface="Courier"/>
              </a:rPr>
              <a:t>identity”</a:t>
            </a:r>
            <a:r>
              <a:rPr lang="en-US" sz="1400" dirty="0" smtClean="0">
                <a:latin typeface="Courier"/>
                <a:cs typeface="Courier"/>
              </a:rPr>
              <a:t>)</a:t>
            </a:r>
            <a:endParaRPr lang="en-US" sz="1400" dirty="0">
              <a:latin typeface="Courier"/>
              <a:cs typeface="Courier"/>
            </a:endParaRPr>
          </a:p>
          <a:p>
            <a:r>
              <a:rPr lang="en-US" sz="1400" dirty="0">
                <a:latin typeface="Courier"/>
                <a:cs typeface="Courier"/>
              </a:rPr>
              <a:t>d + </a:t>
            </a:r>
            <a:r>
              <a:rPr lang="en-US" sz="1400" dirty="0" err="1">
                <a:latin typeface="Courier"/>
                <a:cs typeface="Courier"/>
              </a:rPr>
              <a:t>stat_bin</a:t>
            </a:r>
            <a:r>
              <a:rPr lang="en-US" sz="1400" dirty="0">
                <a:latin typeface="Courier"/>
                <a:cs typeface="Courier"/>
              </a:rPr>
              <a:t>(</a:t>
            </a:r>
          </a:p>
          <a:p>
            <a:r>
              <a:rPr lang="en-US" sz="1400" dirty="0">
                <a:latin typeface="Courier"/>
                <a:cs typeface="Courier"/>
              </a:rPr>
              <a:t>  </a:t>
            </a:r>
            <a:r>
              <a:rPr lang="en-US" sz="1400" dirty="0" err="1">
                <a:latin typeface="Courier"/>
                <a:cs typeface="Courier"/>
              </a:rPr>
              <a:t>aes</a:t>
            </a:r>
            <a:r>
              <a:rPr lang="en-US" sz="1400" dirty="0">
                <a:latin typeface="Courier"/>
                <a:cs typeface="Courier"/>
              </a:rPr>
              <a:t>(y = 1, fill = </a:t>
            </a:r>
            <a:r>
              <a:rPr lang="en-US" sz="1400" b="1" dirty="0">
                <a:latin typeface="Courier"/>
                <a:cs typeface="Courier"/>
              </a:rPr>
              <a:t>..count..</a:t>
            </a:r>
            <a:r>
              <a:rPr lang="en-US" sz="1400" dirty="0">
                <a:latin typeface="Courier"/>
                <a:cs typeface="Courier"/>
              </a:rPr>
              <a:t>), </a:t>
            </a:r>
            <a:r>
              <a:rPr lang="en-US" sz="1400" dirty="0" err="1">
                <a:latin typeface="Courier"/>
                <a:cs typeface="Courier"/>
              </a:rPr>
              <a:t>binwidth</a:t>
            </a:r>
            <a:r>
              <a:rPr lang="en-US" sz="1400" dirty="0">
                <a:latin typeface="Courier"/>
                <a:cs typeface="Courier"/>
              </a:rPr>
              <a:t> = 0.1,</a:t>
            </a:r>
          </a:p>
          <a:p>
            <a:r>
              <a:rPr lang="en-US" sz="1400" dirty="0">
                <a:latin typeface="Courier"/>
                <a:cs typeface="Courier"/>
              </a:rPr>
              <a:t>  </a:t>
            </a:r>
            <a:r>
              <a:rPr lang="en-US" sz="1400" dirty="0" err="1">
                <a:latin typeface="Courier"/>
                <a:cs typeface="Courier"/>
              </a:rPr>
              <a:t>geom</a:t>
            </a:r>
            <a:r>
              <a:rPr lang="en-US" sz="1400" dirty="0">
                <a:latin typeface="Courier"/>
                <a:cs typeface="Courier"/>
              </a:rPr>
              <a:t> = "tile", </a:t>
            </a:r>
            <a:r>
              <a:rPr lang="en-US" sz="1400" b="1" dirty="0">
                <a:latin typeface="Courier"/>
                <a:cs typeface="Courier"/>
              </a:rPr>
              <a:t>position="</a:t>
            </a:r>
            <a:r>
              <a:rPr lang="en-US" sz="1400" b="1" dirty="0" smtClean="0">
                <a:latin typeface="Courier"/>
                <a:cs typeface="Courier"/>
              </a:rPr>
              <a:t>identity”</a:t>
            </a:r>
            <a:r>
              <a:rPr lang="en-US" sz="1400" dirty="0" smtClean="0">
                <a:latin typeface="Courier"/>
                <a:cs typeface="Courier"/>
              </a:rPr>
              <a:t>)</a:t>
            </a:r>
            <a:endParaRPr lang="en-US" sz="1400" dirty="0">
              <a:latin typeface="Courier"/>
              <a:cs typeface="Courier"/>
            </a:endParaRPr>
          </a:p>
        </p:txBody>
      </p:sp>
      <p:pic>
        <p:nvPicPr>
          <p:cNvPr id="5" name="Picture 4"/>
          <p:cNvPicPr>
            <a:picLocks noChangeAspect="1"/>
          </p:cNvPicPr>
          <p:nvPr/>
        </p:nvPicPr>
        <p:blipFill>
          <a:blip r:embed="rId2"/>
          <a:stretch>
            <a:fillRect/>
          </a:stretch>
        </p:blipFill>
        <p:spPr>
          <a:xfrm>
            <a:off x="0" y="3864591"/>
            <a:ext cx="9144000" cy="2993409"/>
          </a:xfrm>
          <a:prstGeom prst="rect">
            <a:avLst/>
          </a:prstGeom>
        </p:spPr>
      </p:pic>
    </p:spTree>
    <p:extLst>
      <p:ext uri="{BB962C8B-B14F-4D97-AF65-F5344CB8AC3E}">
        <p14:creationId xmlns:p14="http://schemas.microsoft.com/office/powerpoint/2010/main" val="6166544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46769"/>
          </a:xfrm>
          <a:prstGeom prst="rect">
            <a:avLst/>
          </a:prstGeom>
        </p:spPr>
        <p:txBody>
          <a:bodyPr wrap="square">
            <a:spAutoFit/>
          </a:bodyPr>
          <a:lstStyle/>
          <a:p>
            <a:r>
              <a:rPr lang="en-US" sz="1400" dirty="0" err="1">
                <a:latin typeface="Courier"/>
                <a:cs typeface="Courier"/>
              </a:rPr>
              <a:t>df</a:t>
            </a:r>
            <a:r>
              <a:rPr lang="en-US" sz="1400" dirty="0">
                <a:latin typeface="Courier"/>
                <a:cs typeface="Courier"/>
              </a:rPr>
              <a:t> &lt;- </a:t>
            </a:r>
            <a:r>
              <a:rPr lang="en-US" sz="1400" dirty="0" err="1">
                <a:latin typeface="Courier"/>
                <a:cs typeface="Courier"/>
              </a:rPr>
              <a:t>data.frame</a:t>
            </a:r>
            <a:r>
              <a:rPr lang="en-US" sz="1400" dirty="0">
                <a:latin typeface="Courier"/>
                <a:cs typeface="Courier"/>
              </a:rPr>
              <a:t>(x = c(3, 1, 5), y = c(2, 4, 6), label = c("</a:t>
            </a:r>
            <a:r>
              <a:rPr lang="en-US" sz="1400" dirty="0" err="1">
                <a:latin typeface="Courier"/>
                <a:cs typeface="Courier"/>
              </a:rPr>
              <a:t>a","b","c</a:t>
            </a:r>
            <a:r>
              <a:rPr lang="en-US" sz="1400" dirty="0">
                <a:latin typeface="Courier"/>
                <a:cs typeface="Courier"/>
              </a:rPr>
              <a:t>"))</a:t>
            </a:r>
          </a:p>
          <a:p>
            <a:r>
              <a:rPr lang="en-US" sz="1400" dirty="0">
                <a:latin typeface="Courier"/>
                <a:cs typeface="Courier"/>
              </a:rPr>
              <a:t>p &lt;- </a:t>
            </a:r>
            <a:r>
              <a:rPr lang="en-US" sz="1400" dirty="0" err="1">
                <a:latin typeface="Courier"/>
                <a:cs typeface="Courier"/>
              </a:rPr>
              <a:t>ggplot</a:t>
            </a:r>
            <a:r>
              <a:rPr lang="en-US" sz="1400" dirty="0">
                <a:latin typeface="Courier"/>
                <a:cs typeface="Courier"/>
              </a:rPr>
              <a:t>(</a:t>
            </a:r>
            <a:r>
              <a:rPr lang="en-US" sz="1400" dirty="0" err="1">
                <a:latin typeface="Courier"/>
                <a:cs typeface="Courier"/>
              </a:rPr>
              <a:t>df</a:t>
            </a:r>
            <a:r>
              <a:rPr lang="en-US" sz="1400" dirty="0">
                <a:latin typeface="Courier"/>
                <a:cs typeface="Courier"/>
              </a:rPr>
              <a:t>, </a:t>
            </a:r>
            <a:r>
              <a:rPr lang="en-US" sz="1400" dirty="0" err="1">
                <a:latin typeface="Courier"/>
                <a:cs typeface="Courier"/>
              </a:rPr>
              <a:t>aes</a:t>
            </a:r>
            <a:r>
              <a:rPr lang="en-US" sz="1400" dirty="0">
                <a:latin typeface="Courier"/>
                <a:cs typeface="Courier"/>
              </a:rPr>
              <a:t>(x, y, label = label)) + </a:t>
            </a:r>
            <a:r>
              <a:rPr lang="en-US" sz="1400" dirty="0" err="1">
                <a:latin typeface="Courier"/>
                <a:cs typeface="Courier"/>
              </a:rPr>
              <a:t>xlab</a:t>
            </a:r>
            <a:r>
              <a:rPr lang="en-US" sz="1400" dirty="0">
                <a:latin typeface="Courier"/>
                <a:cs typeface="Courier"/>
              </a:rPr>
              <a:t>(NULL) + </a:t>
            </a:r>
            <a:r>
              <a:rPr lang="en-US" sz="1400" dirty="0" err="1">
                <a:latin typeface="Courier"/>
                <a:cs typeface="Courier"/>
              </a:rPr>
              <a:t>ylab</a:t>
            </a:r>
            <a:r>
              <a:rPr lang="en-US" sz="1400" dirty="0">
                <a:latin typeface="Courier"/>
                <a:cs typeface="Courier"/>
              </a:rPr>
              <a:t>(NULL)</a:t>
            </a:r>
          </a:p>
          <a:p>
            <a:r>
              <a:rPr lang="en-US" sz="1400" dirty="0">
                <a:latin typeface="Courier"/>
                <a:cs typeface="Courier"/>
              </a:rPr>
              <a:t>p + </a:t>
            </a:r>
            <a:r>
              <a:rPr lang="en-US" sz="1400" b="1" dirty="0" err="1">
                <a:solidFill>
                  <a:srgbClr val="FF0000"/>
                </a:solidFill>
                <a:latin typeface="Courier"/>
                <a:cs typeface="Courier"/>
              </a:rPr>
              <a:t>geom_point</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geom_point</a:t>
            </a:r>
            <a:r>
              <a:rPr lang="en-US" sz="1400" dirty="0">
                <a:latin typeface="Courier"/>
                <a:cs typeface="Courier"/>
              </a:rPr>
              <a:t>")</a:t>
            </a:r>
          </a:p>
          <a:p>
            <a:r>
              <a:rPr lang="en-US" sz="1400" dirty="0">
                <a:latin typeface="Courier"/>
                <a:cs typeface="Courier"/>
              </a:rPr>
              <a:t>p + </a:t>
            </a:r>
            <a:r>
              <a:rPr lang="en-US" sz="1400" b="1" dirty="0" err="1">
                <a:solidFill>
                  <a:srgbClr val="FF0000"/>
                </a:solidFill>
                <a:latin typeface="Courier"/>
                <a:cs typeface="Courier"/>
              </a:rPr>
              <a:t>geom_bar</a:t>
            </a:r>
            <a:r>
              <a:rPr lang="en-US" sz="1400" b="1" dirty="0">
                <a:solidFill>
                  <a:srgbClr val="FF0000"/>
                </a:solidFill>
                <a:latin typeface="Courier"/>
                <a:cs typeface="Courier"/>
              </a:rPr>
              <a:t>(stat="identity") </a:t>
            </a:r>
            <a:r>
              <a:rPr lang="en-US" sz="1400" dirty="0">
                <a:latin typeface="Courier"/>
                <a:cs typeface="Courier"/>
              </a:rPr>
              <a:t>+</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geom_bar</a:t>
            </a:r>
            <a:r>
              <a:rPr lang="en-US" sz="1400" dirty="0">
                <a:latin typeface="Courier"/>
                <a:cs typeface="Courier"/>
              </a:rPr>
              <a:t>(stat=\"identity\")")</a:t>
            </a:r>
          </a:p>
          <a:p>
            <a:r>
              <a:rPr lang="en-US" sz="1400" dirty="0">
                <a:latin typeface="Courier"/>
                <a:cs typeface="Courier"/>
              </a:rPr>
              <a:t>p + </a:t>
            </a:r>
            <a:r>
              <a:rPr lang="en-US" sz="1400" b="1" dirty="0" err="1">
                <a:solidFill>
                  <a:srgbClr val="FF0000"/>
                </a:solidFill>
                <a:latin typeface="Courier"/>
                <a:cs typeface="Courier"/>
              </a:rPr>
              <a:t>geom_line</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geom_line</a:t>
            </a:r>
            <a:r>
              <a:rPr lang="en-US" sz="1400" dirty="0">
                <a:latin typeface="Courier"/>
                <a:cs typeface="Courier"/>
              </a:rPr>
              <a:t>")</a:t>
            </a:r>
          </a:p>
          <a:p>
            <a:r>
              <a:rPr lang="en-US" sz="1400" dirty="0">
                <a:latin typeface="Courier"/>
                <a:cs typeface="Courier"/>
              </a:rPr>
              <a:t>p + </a:t>
            </a:r>
            <a:r>
              <a:rPr lang="en-US" sz="1400" b="1" dirty="0" err="1">
                <a:solidFill>
                  <a:srgbClr val="FF0000"/>
                </a:solidFill>
                <a:latin typeface="Courier"/>
                <a:cs typeface="Courier"/>
              </a:rPr>
              <a:t>geom_area</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geom_area</a:t>
            </a:r>
            <a:r>
              <a:rPr lang="en-US" sz="1400" dirty="0">
                <a:latin typeface="Courier"/>
                <a:cs typeface="Courier"/>
              </a:rPr>
              <a:t>")</a:t>
            </a:r>
          </a:p>
          <a:p>
            <a:r>
              <a:rPr lang="en-US" sz="1400" dirty="0">
                <a:latin typeface="Courier"/>
                <a:cs typeface="Courier"/>
              </a:rPr>
              <a:t>p + </a:t>
            </a:r>
            <a:r>
              <a:rPr lang="en-US" sz="1400" b="1" dirty="0" err="1">
                <a:solidFill>
                  <a:srgbClr val="FF0000"/>
                </a:solidFill>
                <a:latin typeface="Courier"/>
                <a:cs typeface="Courier"/>
              </a:rPr>
              <a:t>geom_path</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geom_path</a:t>
            </a:r>
            <a:r>
              <a:rPr lang="en-US" sz="1400" dirty="0">
                <a:latin typeface="Courier"/>
                <a:cs typeface="Courier"/>
              </a:rPr>
              <a:t>")</a:t>
            </a:r>
          </a:p>
          <a:p>
            <a:r>
              <a:rPr lang="en-US" sz="1400" dirty="0">
                <a:latin typeface="Courier"/>
                <a:cs typeface="Courier"/>
              </a:rPr>
              <a:t>p + </a:t>
            </a:r>
            <a:r>
              <a:rPr lang="en-US" sz="1400" b="1" dirty="0" err="1">
                <a:solidFill>
                  <a:srgbClr val="FF0000"/>
                </a:solidFill>
                <a:latin typeface="Courier"/>
                <a:cs typeface="Courier"/>
              </a:rPr>
              <a:t>geom_text</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geom_text</a:t>
            </a:r>
            <a:r>
              <a:rPr lang="en-US" sz="1400" dirty="0">
                <a:latin typeface="Courier"/>
                <a:cs typeface="Courier"/>
              </a:rPr>
              <a:t>")</a:t>
            </a:r>
          </a:p>
          <a:p>
            <a:r>
              <a:rPr lang="en-US" sz="1400" dirty="0">
                <a:latin typeface="Courier"/>
                <a:cs typeface="Courier"/>
              </a:rPr>
              <a:t>p + </a:t>
            </a:r>
            <a:r>
              <a:rPr lang="en-US" sz="1400" b="1" dirty="0" err="1">
                <a:solidFill>
                  <a:srgbClr val="FF0000"/>
                </a:solidFill>
                <a:latin typeface="Courier"/>
                <a:cs typeface="Courier"/>
              </a:rPr>
              <a:t>geom_tile</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geom_tile</a:t>
            </a:r>
            <a:r>
              <a:rPr lang="en-US" sz="1400" dirty="0">
                <a:latin typeface="Courier"/>
                <a:cs typeface="Courier"/>
              </a:rPr>
              <a:t>")</a:t>
            </a:r>
          </a:p>
          <a:p>
            <a:r>
              <a:rPr lang="en-US" sz="1400" dirty="0">
                <a:latin typeface="Courier"/>
                <a:cs typeface="Courier"/>
              </a:rPr>
              <a:t>p + </a:t>
            </a:r>
            <a:r>
              <a:rPr lang="en-US" sz="1400" b="1" dirty="0" err="1">
                <a:solidFill>
                  <a:srgbClr val="FF0000"/>
                </a:solidFill>
                <a:latin typeface="Courier"/>
                <a:cs typeface="Courier"/>
              </a:rPr>
              <a:t>geom_polygon</a:t>
            </a:r>
            <a:r>
              <a:rPr lang="en-US" sz="1400" b="1" dirty="0">
                <a:solidFill>
                  <a:srgbClr val="FF0000"/>
                </a:solidFill>
                <a:latin typeface="Courier"/>
                <a:cs typeface="Courier"/>
              </a:rPr>
              <a:t>()</a:t>
            </a:r>
            <a:r>
              <a:rPr lang="en-US" sz="1400" dirty="0">
                <a:latin typeface="Courier"/>
                <a:cs typeface="Courier"/>
              </a:rPr>
              <a:t> + </a:t>
            </a:r>
            <a:r>
              <a:rPr lang="en-US" sz="1400" dirty="0" err="1">
                <a:latin typeface="Courier"/>
                <a:cs typeface="Courier"/>
              </a:rPr>
              <a:t>ggtitle</a:t>
            </a:r>
            <a:r>
              <a:rPr lang="en-US" sz="1400" dirty="0">
                <a:latin typeface="Courier"/>
                <a:cs typeface="Courier"/>
              </a:rPr>
              <a:t>("</a:t>
            </a:r>
            <a:r>
              <a:rPr lang="en-US" sz="1400" dirty="0" err="1">
                <a:latin typeface="Courier"/>
                <a:cs typeface="Courier"/>
              </a:rPr>
              <a:t>geom_polygon</a:t>
            </a:r>
            <a:r>
              <a:rPr lang="en-US" sz="1400" dirty="0">
                <a:latin typeface="Courier"/>
                <a:cs typeface="Courier"/>
              </a:rPr>
              <a:t>")</a:t>
            </a:r>
          </a:p>
        </p:txBody>
      </p:sp>
      <p:pic>
        <p:nvPicPr>
          <p:cNvPr id="5" name="Picture 4"/>
          <p:cNvPicPr>
            <a:picLocks noChangeAspect="1"/>
          </p:cNvPicPr>
          <p:nvPr/>
        </p:nvPicPr>
        <p:blipFill>
          <a:blip r:embed="rId2"/>
          <a:stretch>
            <a:fillRect/>
          </a:stretch>
        </p:blipFill>
        <p:spPr>
          <a:xfrm>
            <a:off x="0" y="2480510"/>
            <a:ext cx="9144000" cy="4593876"/>
          </a:xfrm>
          <a:prstGeom prst="rect">
            <a:avLst/>
          </a:prstGeom>
        </p:spPr>
      </p:pic>
    </p:spTree>
    <p:extLst>
      <p:ext uri="{BB962C8B-B14F-4D97-AF65-F5344CB8AC3E}">
        <p14:creationId xmlns:p14="http://schemas.microsoft.com/office/powerpoint/2010/main" val="7105375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Scales, axes and legends(1)</a:t>
            </a:r>
            <a:endParaRPr lang="en-US" dirty="0"/>
          </a:p>
        </p:txBody>
      </p:sp>
      <p:sp>
        <p:nvSpPr>
          <p:cNvPr id="3" name="Content Placeholder 2"/>
          <p:cNvSpPr>
            <a:spLocks noGrp="1"/>
          </p:cNvSpPr>
          <p:nvPr>
            <p:ph idx="1"/>
          </p:nvPr>
        </p:nvSpPr>
        <p:spPr>
          <a:xfrm>
            <a:off x="457200" y="1600200"/>
            <a:ext cx="8229600" cy="5164221"/>
          </a:xfrm>
        </p:spPr>
        <p:txBody>
          <a:bodyPr>
            <a:normAutofit fontScale="70000" lnSpcReduction="20000"/>
          </a:bodyPr>
          <a:lstStyle/>
          <a:p>
            <a:r>
              <a:rPr lang="en-US" dirty="0"/>
              <a:t>Scales control the mapping from data to aesthetics </a:t>
            </a:r>
            <a:endParaRPr lang="en-US" dirty="0" smtClean="0"/>
          </a:p>
          <a:p>
            <a:r>
              <a:rPr lang="en-US" dirty="0" smtClean="0"/>
              <a:t>Data </a:t>
            </a:r>
            <a:r>
              <a:rPr lang="en-US" dirty="0" smtClean="0">
                <a:sym typeface="Wingdings"/>
              </a:rPr>
              <a:t> size, </a:t>
            </a:r>
            <a:r>
              <a:rPr lang="en-US" dirty="0" err="1" smtClean="0">
                <a:sym typeface="Wingdings"/>
              </a:rPr>
              <a:t>colour</a:t>
            </a:r>
            <a:r>
              <a:rPr lang="en-US" dirty="0" smtClean="0">
                <a:sym typeface="Wingdings"/>
              </a:rPr>
              <a:t>, position or shape</a:t>
            </a:r>
          </a:p>
          <a:p>
            <a:r>
              <a:rPr lang="en-US" dirty="0" smtClean="0">
                <a:sym typeface="Wingdings"/>
              </a:rPr>
              <a:t>data space (domain)  scale  aesthetic space (range)</a:t>
            </a:r>
          </a:p>
          <a:p>
            <a:r>
              <a:rPr lang="en-US" dirty="0" smtClean="0">
                <a:sym typeface="Wingdings"/>
              </a:rPr>
              <a:t>Process of scaling: </a:t>
            </a:r>
            <a:r>
              <a:rPr lang="en-US" b="1" dirty="0" smtClean="0">
                <a:sym typeface="Wingdings"/>
              </a:rPr>
              <a:t>Transformation </a:t>
            </a:r>
            <a:r>
              <a:rPr lang="en-US" dirty="0" smtClean="0">
                <a:sym typeface="Wingdings"/>
              </a:rPr>
              <a:t>(log transformation?), </a:t>
            </a:r>
            <a:r>
              <a:rPr lang="en-US" b="1" dirty="0" smtClean="0">
                <a:sym typeface="Wingdings"/>
              </a:rPr>
              <a:t>Training </a:t>
            </a:r>
            <a:r>
              <a:rPr lang="en-US" dirty="0" smtClean="0">
                <a:sym typeface="Wingdings"/>
              </a:rPr>
              <a:t>(</a:t>
            </a:r>
            <a:r>
              <a:rPr lang="en-US" dirty="0" err="1" smtClean="0">
                <a:sym typeface="Wingdings"/>
              </a:rPr>
              <a:t>minimum?maximum</a:t>
            </a:r>
            <a:r>
              <a:rPr lang="en-US" dirty="0" smtClean="0">
                <a:sym typeface="Wingdings"/>
              </a:rPr>
              <a:t>? </a:t>
            </a:r>
            <a:r>
              <a:rPr lang="en-US" dirty="0">
                <a:sym typeface="Wingdings"/>
              </a:rPr>
              <a:t> </a:t>
            </a:r>
            <a:r>
              <a:rPr lang="en-US" dirty="0" smtClean="0">
                <a:sym typeface="Wingdings"/>
              </a:rPr>
              <a:t>Of a continuous  variable; unique levels? of a categorical variable), and </a:t>
            </a:r>
            <a:r>
              <a:rPr lang="en-US" b="1" dirty="0" smtClean="0">
                <a:sym typeface="Wingdings"/>
              </a:rPr>
              <a:t>Mapping</a:t>
            </a:r>
          </a:p>
          <a:p>
            <a:r>
              <a:rPr lang="en-US" dirty="0" smtClean="0"/>
              <a:t>Four categories:</a:t>
            </a:r>
          </a:p>
          <a:p>
            <a:pPr lvl="1"/>
            <a:r>
              <a:rPr lang="en-US" dirty="0"/>
              <a:t>p</a:t>
            </a:r>
            <a:r>
              <a:rPr lang="en-US" dirty="0" smtClean="0"/>
              <a:t>osition scales</a:t>
            </a:r>
          </a:p>
          <a:p>
            <a:pPr lvl="1"/>
            <a:r>
              <a:rPr lang="en-US" dirty="0" err="1"/>
              <a:t>c</a:t>
            </a:r>
            <a:r>
              <a:rPr lang="en-US" dirty="0" err="1" smtClean="0"/>
              <a:t>olour</a:t>
            </a:r>
            <a:r>
              <a:rPr lang="en-US" dirty="0" smtClean="0"/>
              <a:t> scales</a:t>
            </a:r>
          </a:p>
          <a:p>
            <a:pPr lvl="1"/>
            <a:r>
              <a:rPr lang="en-US" dirty="0"/>
              <a:t>m</a:t>
            </a:r>
            <a:r>
              <a:rPr lang="en-US" dirty="0" smtClean="0"/>
              <a:t>anual discrete scales</a:t>
            </a:r>
          </a:p>
          <a:p>
            <a:pPr lvl="1"/>
            <a:r>
              <a:rPr lang="en-US" dirty="0"/>
              <a:t>i</a:t>
            </a:r>
            <a:r>
              <a:rPr lang="en-US" dirty="0" smtClean="0"/>
              <a:t>dentity scales</a:t>
            </a:r>
          </a:p>
          <a:p>
            <a:r>
              <a:rPr lang="en-US" b="1" dirty="0"/>
              <a:t>g</a:t>
            </a:r>
            <a:r>
              <a:rPr lang="en-US" b="1" dirty="0" smtClean="0"/>
              <a:t>uide</a:t>
            </a:r>
            <a:r>
              <a:rPr lang="en-US" dirty="0" smtClean="0"/>
              <a:t>: perform the inverse mapping from aesthetic space to data space</a:t>
            </a:r>
          </a:p>
          <a:p>
            <a:pPr lvl="1"/>
            <a:r>
              <a:rPr lang="en-US" dirty="0" smtClean="0"/>
              <a:t>For position aesthetics, axes are the guides</a:t>
            </a:r>
          </a:p>
          <a:p>
            <a:pPr lvl="1"/>
            <a:r>
              <a:rPr lang="en-US" dirty="0" smtClean="0"/>
              <a:t>Any other aesthetics, legends are the guides </a:t>
            </a:r>
          </a:p>
          <a:p>
            <a:r>
              <a:rPr lang="en-US" dirty="0" smtClean="0"/>
              <a:t>Every aesthetic has a default scale: </a:t>
            </a:r>
            <a:r>
              <a:rPr lang="en-US" b="1" dirty="0" err="1" smtClean="0"/>
              <a:t>set_default_scale</a:t>
            </a:r>
            <a:r>
              <a:rPr lang="en-US" b="1" dirty="0" smtClean="0"/>
              <a:t>()</a:t>
            </a:r>
            <a:endParaRPr lang="en-US" b="1" dirty="0"/>
          </a:p>
        </p:txBody>
      </p:sp>
    </p:spTree>
    <p:extLst>
      <p:ext uri="{BB962C8B-B14F-4D97-AF65-F5344CB8AC3E}">
        <p14:creationId xmlns:p14="http://schemas.microsoft.com/office/powerpoint/2010/main" val="16914661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Scales, axes and legends(2)</a:t>
            </a:r>
            <a:endParaRPr lang="en-US" dirty="0"/>
          </a:p>
        </p:txBody>
      </p:sp>
      <p:sp>
        <p:nvSpPr>
          <p:cNvPr id="3" name="Content Placeholder 2"/>
          <p:cNvSpPr>
            <a:spLocks noGrp="1"/>
          </p:cNvSpPr>
          <p:nvPr>
            <p:ph idx="1"/>
          </p:nvPr>
        </p:nvSpPr>
        <p:spPr>
          <a:xfrm>
            <a:off x="457200" y="1600200"/>
            <a:ext cx="3807326" cy="4525963"/>
          </a:xfrm>
        </p:spPr>
        <p:txBody>
          <a:bodyPr>
            <a:normAutofit fontScale="85000" lnSpcReduction="10000"/>
          </a:bodyPr>
          <a:lstStyle/>
          <a:p>
            <a:r>
              <a:rPr lang="en-US" dirty="0" smtClean="0"/>
              <a:t>All scale constructors start with </a:t>
            </a:r>
            <a:r>
              <a:rPr lang="en-US" b="1" dirty="0" smtClean="0"/>
              <a:t>scale_</a:t>
            </a:r>
          </a:p>
          <a:p>
            <a:r>
              <a:rPr lang="en-US" dirty="0" smtClean="0"/>
              <a:t>Followed by the name of the aesthetic (e.g., </a:t>
            </a:r>
            <a:r>
              <a:rPr lang="en-US" b="1" dirty="0" err="1" smtClean="0"/>
              <a:t>colour</a:t>
            </a:r>
            <a:r>
              <a:rPr lang="en-US" b="1" dirty="0" smtClean="0"/>
              <a:t>_</a:t>
            </a:r>
            <a:r>
              <a:rPr lang="en-US" dirty="0" smtClean="0"/>
              <a:t>, </a:t>
            </a:r>
            <a:r>
              <a:rPr lang="en-US" b="1" dirty="0" smtClean="0"/>
              <a:t>shape_</a:t>
            </a:r>
            <a:r>
              <a:rPr lang="en-US" dirty="0" smtClean="0"/>
              <a:t>, or </a:t>
            </a:r>
            <a:r>
              <a:rPr lang="en-US" b="1" dirty="0" smtClean="0"/>
              <a:t>x_</a:t>
            </a:r>
            <a:r>
              <a:rPr lang="en-US" dirty="0" smtClean="0"/>
              <a:t>)</a:t>
            </a:r>
          </a:p>
          <a:p>
            <a:r>
              <a:rPr lang="en-US" dirty="0" smtClean="0"/>
              <a:t>Finally name of the scale (e.g., </a:t>
            </a:r>
            <a:r>
              <a:rPr lang="en-US" b="1" dirty="0" smtClean="0"/>
              <a:t>gradient</a:t>
            </a:r>
            <a:r>
              <a:rPr lang="en-US" dirty="0" smtClean="0"/>
              <a:t>, </a:t>
            </a:r>
            <a:r>
              <a:rPr lang="en-US" b="1" dirty="0" smtClean="0"/>
              <a:t>hue</a:t>
            </a:r>
            <a:r>
              <a:rPr lang="en-US" dirty="0" smtClean="0"/>
              <a:t>, or </a:t>
            </a:r>
            <a:r>
              <a:rPr lang="en-US" b="1" dirty="0" smtClean="0"/>
              <a:t>manual</a:t>
            </a:r>
            <a:r>
              <a:rPr lang="en-US" dirty="0" smtClean="0"/>
              <a:t>), </a:t>
            </a:r>
          </a:p>
          <a:p>
            <a:r>
              <a:rPr lang="en-US" dirty="0" smtClean="0"/>
              <a:t>E.g., </a:t>
            </a:r>
            <a:r>
              <a:rPr lang="en-US" dirty="0" err="1" smtClean="0"/>
              <a:t>scale_colour_hue</a:t>
            </a:r>
            <a:r>
              <a:rPr lang="en-US" dirty="0" smtClean="0"/>
              <a:t>(), </a:t>
            </a:r>
            <a:r>
              <a:rPr lang="en-US" dirty="0" err="1" smtClean="0"/>
              <a:t>scale_fill_brewer</a:t>
            </a:r>
            <a:r>
              <a:rPr lang="en-US" dirty="0" smtClean="0"/>
              <a:t>()</a:t>
            </a:r>
            <a:endParaRPr lang="en-US" dirty="0"/>
          </a:p>
        </p:txBody>
      </p:sp>
      <p:pic>
        <p:nvPicPr>
          <p:cNvPr id="4" name="Picture 3"/>
          <p:cNvPicPr>
            <a:picLocks noChangeAspect="1"/>
          </p:cNvPicPr>
          <p:nvPr/>
        </p:nvPicPr>
        <p:blipFill>
          <a:blip r:embed="rId2"/>
          <a:stretch>
            <a:fillRect/>
          </a:stretch>
        </p:blipFill>
        <p:spPr>
          <a:xfrm>
            <a:off x="4391503" y="1740655"/>
            <a:ext cx="4395560" cy="4291932"/>
          </a:xfrm>
          <a:prstGeom prst="rect">
            <a:avLst/>
          </a:prstGeom>
        </p:spPr>
      </p:pic>
    </p:spTree>
    <p:extLst>
      <p:ext uri="{BB962C8B-B14F-4D97-AF65-F5344CB8AC3E}">
        <p14:creationId xmlns:p14="http://schemas.microsoft.com/office/powerpoint/2010/main" val="24662286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chnes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42" y="0"/>
            <a:ext cx="6858000" cy="6858000"/>
          </a:xfrm>
          <a:prstGeom prst="rect">
            <a:avLst/>
          </a:prstGeom>
        </p:spPr>
      </p:pic>
      <p:sp>
        <p:nvSpPr>
          <p:cNvPr id="5" name="TextBox 4"/>
          <p:cNvSpPr txBox="1"/>
          <p:nvPr/>
        </p:nvSpPr>
        <p:spPr>
          <a:xfrm>
            <a:off x="200526" y="106947"/>
            <a:ext cx="1991895" cy="646331"/>
          </a:xfrm>
          <a:prstGeom prst="rect">
            <a:avLst/>
          </a:prstGeom>
          <a:noFill/>
        </p:spPr>
        <p:txBody>
          <a:bodyPr wrap="square" rtlCol="0">
            <a:spAutoFit/>
          </a:bodyPr>
          <a:lstStyle/>
          <a:p>
            <a:r>
              <a:rPr lang="en-US" dirty="0" smtClean="0"/>
              <a:t>Richness </a:t>
            </a:r>
            <a:r>
              <a:rPr lang="en-US" dirty="0" smtClean="0"/>
              <a:t>plot</a:t>
            </a:r>
          </a:p>
          <a:p>
            <a:r>
              <a:rPr lang="en-US" dirty="0" smtClean="0"/>
              <a:t>(</a:t>
            </a:r>
            <a:r>
              <a:rPr lang="en-US" dirty="0" err="1" smtClean="0"/>
              <a:t>richness.R</a:t>
            </a:r>
            <a:r>
              <a:rPr lang="en-US" dirty="0" smtClean="0"/>
              <a:t>)</a:t>
            </a:r>
            <a:endParaRPr lang="en-US" dirty="0"/>
          </a:p>
        </p:txBody>
      </p:sp>
    </p:spTree>
    <p:extLst>
      <p:ext uri="{BB962C8B-B14F-4D97-AF65-F5344CB8AC3E}">
        <p14:creationId xmlns:p14="http://schemas.microsoft.com/office/powerpoint/2010/main" val="7808533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7690"/>
            <a:ext cx="8229600" cy="1143000"/>
          </a:xfrm>
        </p:spPr>
        <p:txBody>
          <a:bodyPr/>
          <a:lstStyle/>
          <a:p>
            <a:r>
              <a:rPr lang="en-US" dirty="0" smtClean="0"/>
              <a:t>Scale example</a:t>
            </a:r>
            <a:endParaRPr lang="en-US" dirty="0"/>
          </a:p>
        </p:txBody>
      </p:sp>
    </p:spTree>
    <p:extLst>
      <p:ext uri="{BB962C8B-B14F-4D97-AF65-F5344CB8AC3E}">
        <p14:creationId xmlns:p14="http://schemas.microsoft.com/office/powerpoint/2010/main" val="13688733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952500"/>
            <a:ext cx="6096000" cy="4953000"/>
          </a:xfrm>
          <a:prstGeom prst="rect">
            <a:avLst/>
          </a:prstGeom>
        </p:spPr>
      </p:pic>
      <p:sp>
        <p:nvSpPr>
          <p:cNvPr id="5" name="Rectangle 4"/>
          <p:cNvSpPr/>
          <p:nvPr/>
        </p:nvSpPr>
        <p:spPr>
          <a:xfrm>
            <a:off x="0" y="-454"/>
            <a:ext cx="9144000" cy="369332"/>
          </a:xfrm>
          <a:prstGeom prst="rect">
            <a:avLst/>
          </a:prstGeom>
        </p:spPr>
        <p:txBody>
          <a:bodyPr wrap="square">
            <a:spAutoFit/>
          </a:bodyPr>
          <a:lstStyle/>
          <a:p>
            <a:r>
              <a:rPr lang="en-US" dirty="0" err="1" smtClean="0">
                <a:latin typeface="Courier"/>
                <a:cs typeface="Courier"/>
              </a:rPr>
              <a:t>qplot</a:t>
            </a:r>
            <a:r>
              <a:rPr lang="en-US" dirty="0" smtClean="0">
                <a:latin typeface="Courier"/>
                <a:cs typeface="Courier"/>
              </a:rPr>
              <a:t>(carat, price, data = diamonds[1:100,], </a:t>
            </a:r>
            <a:r>
              <a:rPr lang="en-US" dirty="0" err="1" smtClean="0">
                <a:latin typeface="Courier"/>
                <a:cs typeface="Courier"/>
              </a:rPr>
              <a:t>colour</a:t>
            </a:r>
            <a:r>
              <a:rPr lang="en-US" dirty="0" smtClean="0">
                <a:latin typeface="Courier"/>
                <a:cs typeface="Courier"/>
              </a:rPr>
              <a:t> = color) </a:t>
            </a:r>
            <a:endParaRPr lang="en-US" dirty="0">
              <a:latin typeface="Courier"/>
              <a:cs typeface="Courier"/>
            </a:endParaRPr>
          </a:p>
        </p:txBody>
      </p:sp>
    </p:spTree>
    <p:extLst>
      <p:ext uri="{BB962C8B-B14F-4D97-AF65-F5344CB8AC3E}">
        <p14:creationId xmlns:p14="http://schemas.microsoft.com/office/powerpoint/2010/main" val="39345113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4800" y="952500"/>
            <a:ext cx="5994400" cy="4940300"/>
          </a:xfrm>
          <a:prstGeom prst="rect">
            <a:avLst/>
          </a:prstGeom>
        </p:spPr>
      </p:pic>
      <p:sp>
        <p:nvSpPr>
          <p:cNvPr id="5" name="Rectangle 4"/>
          <p:cNvSpPr/>
          <p:nvPr/>
        </p:nvSpPr>
        <p:spPr>
          <a:xfrm>
            <a:off x="0" y="-16652"/>
            <a:ext cx="9144000" cy="646331"/>
          </a:xfrm>
          <a:prstGeom prst="rect">
            <a:avLst/>
          </a:prstGeom>
        </p:spPr>
        <p:txBody>
          <a:bodyPr wrap="square">
            <a:spAutoFit/>
          </a:bodyPr>
          <a:lstStyle/>
          <a:p>
            <a:r>
              <a:rPr lang="en-US" dirty="0" err="1" smtClean="0">
                <a:latin typeface="Courier"/>
                <a:cs typeface="Courier"/>
              </a:rPr>
              <a:t>qplot</a:t>
            </a:r>
            <a:r>
              <a:rPr lang="en-US" dirty="0" smtClean="0">
                <a:latin typeface="Courier"/>
                <a:cs typeface="Courier"/>
              </a:rPr>
              <a:t>(carat, price, data = diamonds[1:100,], </a:t>
            </a:r>
            <a:r>
              <a:rPr lang="en-US" dirty="0" err="1" smtClean="0">
                <a:latin typeface="Courier"/>
                <a:cs typeface="Courier"/>
              </a:rPr>
              <a:t>colour</a:t>
            </a:r>
            <a:r>
              <a:rPr lang="en-US" dirty="0" smtClean="0">
                <a:latin typeface="Courier"/>
                <a:cs typeface="Courier"/>
              </a:rPr>
              <a:t> = color)  + </a:t>
            </a:r>
            <a:r>
              <a:rPr lang="en-US" dirty="0" err="1" smtClean="0">
                <a:solidFill>
                  <a:srgbClr val="FF0000"/>
                </a:solidFill>
                <a:latin typeface="Courier"/>
                <a:cs typeface="Courier"/>
              </a:rPr>
              <a:t>scale_color_hue</a:t>
            </a:r>
            <a:r>
              <a:rPr lang="en-US" dirty="0" smtClean="0">
                <a:solidFill>
                  <a:srgbClr val="FF0000"/>
                </a:solidFill>
                <a:latin typeface="Courier"/>
                <a:cs typeface="Courier"/>
              </a:rPr>
              <a:t>("Diamond </a:t>
            </a:r>
            <a:r>
              <a:rPr lang="en-US" dirty="0" err="1" smtClean="0">
                <a:solidFill>
                  <a:srgbClr val="FF0000"/>
                </a:solidFill>
                <a:latin typeface="Courier"/>
                <a:cs typeface="Courier"/>
              </a:rPr>
              <a:t>Colour</a:t>
            </a:r>
            <a:r>
              <a:rPr lang="en-US" dirty="0" smtClean="0">
                <a:solidFill>
                  <a:srgbClr val="FF0000"/>
                </a:solidFill>
                <a:latin typeface="Courier"/>
                <a:cs typeface="Courier"/>
              </a:rPr>
              <a:t>")</a:t>
            </a:r>
            <a:endParaRPr lang="en-US" dirty="0">
              <a:solidFill>
                <a:srgbClr val="FF0000"/>
              </a:solidFill>
              <a:latin typeface="Courier"/>
              <a:cs typeface="Courier"/>
            </a:endParaRPr>
          </a:p>
        </p:txBody>
      </p:sp>
    </p:spTree>
    <p:extLst>
      <p:ext uri="{BB962C8B-B14F-4D97-AF65-F5344CB8AC3E}">
        <p14:creationId xmlns:p14="http://schemas.microsoft.com/office/powerpoint/2010/main" val="22516786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100" y="965200"/>
            <a:ext cx="6007100" cy="4914900"/>
          </a:xfrm>
          <a:prstGeom prst="rect">
            <a:avLst/>
          </a:prstGeom>
        </p:spPr>
      </p:pic>
      <p:sp>
        <p:nvSpPr>
          <p:cNvPr id="5" name="Rectangle 4"/>
          <p:cNvSpPr/>
          <p:nvPr/>
        </p:nvSpPr>
        <p:spPr>
          <a:xfrm>
            <a:off x="0" y="0"/>
            <a:ext cx="9144000" cy="646331"/>
          </a:xfrm>
          <a:prstGeom prst="rect">
            <a:avLst/>
          </a:prstGeom>
        </p:spPr>
        <p:txBody>
          <a:bodyPr wrap="square">
            <a:spAutoFit/>
          </a:bodyPr>
          <a:lstStyle/>
          <a:p>
            <a:r>
              <a:rPr lang="en-US" dirty="0" err="1" smtClean="0">
                <a:latin typeface="Courier"/>
                <a:cs typeface="Courier"/>
              </a:rPr>
              <a:t>qplot</a:t>
            </a:r>
            <a:r>
              <a:rPr lang="en-US" dirty="0" smtClean="0">
                <a:latin typeface="Courier"/>
                <a:cs typeface="Courier"/>
              </a:rPr>
              <a:t>(carat, price, data = diamonds[1:100,], </a:t>
            </a:r>
            <a:r>
              <a:rPr lang="en-US" dirty="0" err="1" smtClean="0">
                <a:latin typeface="Courier"/>
                <a:cs typeface="Courier"/>
              </a:rPr>
              <a:t>colour</a:t>
            </a:r>
            <a:r>
              <a:rPr lang="en-US" dirty="0" smtClean="0">
                <a:latin typeface="Courier"/>
                <a:cs typeface="Courier"/>
              </a:rPr>
              <a:t> = color)  + </a:t>
            </a:r>
          </a:p>
          <a:p>
            <a:r>
              <a:rPr lang="en-US" dirty="0" smtClean="0">
                <a:latin typeface="Courier"/>
                <a:cs typeface="Courier"/>
              </a:rPr>
              <a:t>  </a:t>
            </a:r>
            <a:r>
              <a:rPr lang="en-US" dirty="0" err="1" smtClean="0">
                <a:latin typeface="Courier"/>
                <a:cs typeface="Courier"/>
              </a:rPr>
              <a:t>scale_color_hue</a:t>
            </a:r>
            <a:r>
              <a:rPr lang="en-US" dirty="0" smtClean="0">
                <a:latin typeface="Courier"/>
                <a:cs typeface="Courier"/>
              </a:rPr>
              <a:t>("Diamond </a:t>
            </a:r>
            <a:r>
              <a:rPr lang="en-US" dirty="0" err="1" smtClean="0">
                <a:latin typeface="Courier"/>
                <a:cs typeface="Courier"/>
              </a:rPr>
              <a:t>Colour</a:t>
            </a:r>
            <a:r>
              <a:rPr lang="en-US" dirty="0" smtClean="0">
                <a:latin typeface="Courier"/>
                <a:cs typeface="Courier"/>
              </a:rPr>
              <a:t>", </a:t>
            </a:r>
            <a:r>
              <a:rPr lang="en-US" dirty="0" smtClean="0">
                <a:solidFill>
                  <a:srgbClr val="FF0000"/>
                </a:solidFill>
                <a:latin typeface="Courier"/>
                <a:cs typeface="Courier"/>
              </a:rPr>
              <a:t>breaks=c("D","E","F")</a:t>
            </a:r>
            <a:r>
              <a:rPr lang="en-US" dirty="0" smtClean="0">
                <a:latin typeface="Courier"/>
                <a:cs typeface="Courier"/>
              </a:rPr>
              <a:t>)</a:t>
            </a:r>
            <a:endParaRPr lang="en-US" dirty="0">
              <a:latin typeface="Courier"/>
              <a:cs typeface="Courier"/>
            </a:endParaRPr>
          </a:p>
        </p:txBody>
      </p:sp>
    </p:spTree>
    <p:extLst>
      <p:ext uri="{BB962C8B-B14F-4D97-AF65-F5344CB8AC3E}">
        <p14:creationId xmlns:p14="http://schemas.microsoft.com/office/powerpoint/2010/main" val="27238772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100" y="965200"/>
            <a:ext cx="6019800" cy="4927600"/>
          </a:xfrm>
          <a:prstGeom prst="rect">
            <a:avLst/>
          </a:prstGeom>
        </p:spPr>
      </p:pic>
      <p:sp>
        <p:nvSpPr>
          <p:cNvPr id="5" name="Rectangle 4"/>
          <p:cNvSpPr/>
          <p:nvPr/>
        </p:nvSpPr>
        <p:spPr>
          <a:xfrm>
            <a:off x="0" y="0"/>
            <a:ext cx="9144000" cy="923330"/>
          </a:xfrm>
          <a:prstGeom prst="rect">
            <a:avLst/>
          </a:prstGeom>
        </p:spPr>
        <p:txBody>
          <a:bodyPr wrap="square">
            <a:spAutoFit/>
          </a:bodyPr>
          <a:lstStyle/>
          <a:p>
            <a:r>
              <a:rPr lang="en-US" dirty="0" err="1">
                <a:latin typeface="Courier"/>
                <a:cs typeface="Courier"/>
              </a:rPr>
              <a:t>qplot</a:t>
            </a:r>
            <a:r>
              <a:rPr lang="en-US" dirty="0">
                <a:latin typeface="Courier"/>
                <a:cs typeface="Courier"/>
              </a:rPr>
              <a:t>(carat, price, data = diamonds[1:100,], </a:t>
            </a:r>
            <a:r>
              <a:rPr lang="en-US" dirty="0" err="1">
                <a:latin typeface="Courier"/>
                <a:cs typeface="Courier"/>
              </a:rPr>
              <a:t>colour</a:t>
            </a:r>
            <a:r>
              <a:rPr lang="en-US" dirty="0">
                <a:latin typeface="Courier"/>
                <a:cs typeface="Courier"/>
              </a:rPr>
              <a:t> = color)  + </a:t>
            </a:r>
          </a:p>
          <a:p>
            <a:r>
              <a:rPr lang="en-US" dirty="0">
                <a:latin typeface="Courier"/>
                <a:cs typeface="Courier"/>
              </a:rPr>
              <a:t>  </a:t>
            </a:r>
            <a:r>
              <a:rPr lang="en-US" dirty="0" err="1">
                <a:latin typeface="Courier"/>
                <a:cs typeface="Courier"/>
              </a:rPr>
              <a:t>scale_color_hue</a:t>
            </a:r>
            <a:r>
              <a:rPr lang="en-US" dirty="0">
                <a:latin typeface="Courier"/>
                <a:cs typeface="Courier"/>
              </a:rPr>
              <a:t>("Diamond </a:t>
            </a:r>
            <a:r>
              <a:rPr lang="en-US" dirty="0" err="1">
                <a:latin typeface="Courier"/>
                <a:cs typeface="Courier"/>
              </a:rPr>
              <a:t>Colour</a:t>
            </a:r>
            <a:r>
              <a:rPr lang="en-US" dirty="0">
                <a:latin typeface="Courier"/>
                <a:cs typeface="Courier"/>
              </a:rPr>
              <a:t>", breaks=c("D","E","F"), </a:t>
            </a:r>
            <a:r>
              <a:rPr lang="en-US" dirty="0">
                <a:solidFill>
                  <a:srgbClr val="FF0000"/>
                </a:solidFill>
                <a:latin typeface="Courier"/>
                <a:cs typeface="Courier"/>
              </a:rPr>
              <a:t>labels=c("D </a:t>
            </a:r>
            <a:r>
              <a:rPr lang="en-US" dirty="0" err="1">
                <a:solidFill>
                  <a:srgbClr val="FF0000"/>
                </a:solidFill>
                <a:latin typeface="Courier"/>
                <a:cs typeface="Courier"/>
              </a:rPr>
              <a:t>grade","E</a:t>
            </a:r>
            <a:r>
              <a:rPr lang="en-US" dirty="0">
                <a:solidFill>
                  <a:srgbClr val="FF0000"/>
                </a:solidFill>
                <a:latin typeface="Courier"/>
                <a:cs typeface="Courier"/>
              </a:rPr>
              <a:t> </a:t>
            </a:r>
            <a:r>
              <a:rPr lang="en-US" dirty="0" err="1">
                <a:solidFill>
                  <a:srgbClr val="FF0000"/>
                </a:solidFill>
                <a:latin typeface="Courier"/>
                <a:cs typeface="Courier"/>
              </a:rPr>
              <a:t>grade","F</a:t>
            </a:r>
            <a:r>
              <a:rPr lang="en-US" dirty="0">
                <a:solidFill>
                  <a:srgbClr val="FF0000"/>
                </a:solidFill>
                <a:latin typeface="Courier"/>
                <a:cs typeface="Courier"/>
              </a:rPr>
              <a:t> grade")</a:t>
            </a:r>
            <a:r>
              <a:rPr lang="en-US" dirty="0">
                <a:latin typeface="Courier"/>
                <a:cs typeface="Courier"/>
              </a:rPr>
              <a:t>)</a:t>
            </a:r>
          </a:p>
        </p:txBody>
      </p:sp>
    </p:spTree>
    <p:extLst>
      <p:ext uri="{BB962C8B-B14F-4D97-AF65-F5344CB8AC3E}">
        <p14:creationId xmlns:p14="http://schemas.microsoft.com/office/powerpoint/2010/main" val="25974691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100" y="977900"/>
            <a:ext cx="6007100" cy="4902200"/>
          </a:xfrm>
          <a:prstGeom prst="rect">
            <a:avLst/>
          </a:prstGeom>
        </p:spPr>
      </p:pic>
      <p:sp>
        <p:nvSpPr>
          <p:cNvPr id="5" name="Rectangle 4"/>
          <p:cNvSpPr/>
          <p:nvPr/>
        </p:nvSpPr>
        <p:spPr>
          <a:xfrm>
            <a:off x="0" y="-37763"/>
            <a:ext cx="9144000" cy="923330"/>
          </a:xfrm>
          <a:prstGeom prst="rect">
            <a:avLst/>
          </a:prstGeom>
        </p:spPr>
        <p:txBody>
          <a:bodyPr wrap="square">
            <a:spAutoFit/>
          </a:bodyPr>
          <a:lstStyle/>
          <a:p>
            <a:r>
              <a:rPr lang="en-US" dirty="0" err="1" smtClean="0">
                <a:latin typeface="Courier"/>
                <a:cs typeface="Courier"/>
              </a:rPr>
              <a:t>qplot</a:t>
            </a:r>
            <a:r>
              <a:rPr lang="en-US" dirty="0" smtClean="0">
                <a:latin typeface="Courier"/>
                <a:cs typeface="Courier"/>
              </a:rPr>
              <a:t>(carat, price, data = diamonds[1:100,], </a:t>
            </a:r>
            <a:r>
              <a:rPr lang="en-US" dirty="0" err="1" smtClean="0">
                <a:latin typeface="Courier"/>
                <a:cs typeface="Courier"/>
              </a:rPr>
              <a:t>colour</a:t>
            </a:r>
            <a:r>
              <a:rPr lang="en-US" dirty="0" smtClean="0">
                <a:latin typeface="Courier"/>
                <a:cs typeface="Courier"/>
              </a:rPr>
              <a:t> = color)  + </a:t>
            </a:r>
          </a:p>
          <a:p>
            <a:r>
              <a:rPr lang="en-US" dirty="0" smtClean="0">
                <a:latin typeface="Courier"/>
                <a:cs typeface="Courier"/>
              </a:rPr>
              <a:t>  </a:t>
            </a:r>
            <a:r>
              <a:rPr lang="en-US" dirty="0" err="1" smtClean="0">
                <a:latin typeface="Courier"/>
                <a:cs typeface="Courier"/>
              </a:rPr>
              <a:t>scale_color_hue</a:t>
            </a:r>
            <a:r>
              <a:rPr lang="en-US" dirty="0" smtClean="0">
                <a:latin typeface="Courier"/>
                <a:cs typeface="Courier"/>
              </a:rPr>
              <a:t>("Diamond </a:t>
            </a:r>
            <a:r>
              <a:rPr lang="en-US" dirty="0" err="1" smtClean="0">
                <a:latin typeface="Courier"/>
                <a:cs typeface="Courier"/>
              </a:rPr>
              <a:t>Colour</a:t>
            </a:r>
            <a:r>
              <a:rPr lang="en-US" dirty="0" smtClean="0">
                <a:latin typeface="Courier"/>
                <a:cs typeface="Courier"/>
              </a:rPr>
              <a:t>", </a:t>
            </a:r>
            <a:r>
              <a:rPr lang="en-US" dirty="0" smtClean="0">
                <a:solidFill>
                  <a:srgbClr val="FF0000"/>
                </a:solidFill>
                <a:latin typeface="Courier"/>
                <a:cs typeface="Courier"/>
              </a:rPr>
              <a:t>limits=c("D","E","F")</a:t>
            </a:r>
            <a:r>
              <a:rPr lang="en-US" dirty="0" smtClean="0">
                <a:latin typeface="Courier"/>
                <a:cs typeface="Courier"/>
              </a:rPr>
              <a:t>, labels=c("D </a:t>
            </a:r>
            <a:r>
              <a:rPr lang="en-US" dirty="0" err="1" smtClean="0">
                <a:latin typeface="Courier"/>
                <a:cs typeface="Courier"/>
              </a:rPr>
              <a:t>grade","E</a:t>
            </a:r>
            <a:r>
              <a:rPr lang="en-US" dirty="0" smtClean="0">
                <a:latin typeface="Courier"/>
                <a:cs typeface="Courier"/>
              </a:rPr>
              <a:t> </a:t>
            </a:r>
            <a:r>
              <a:rPr lang="en-US" dirty="0" err="1" smtClean="0">
                <a:latin typeface="Courier"/>
                <a:cs typeface="Courier"/>
              </a:rPr>
              <a:t>grade","F</a:t>
            </a:r>
            <a:r>
              <a:rPr lang="en-US" dirty="0" smtClean="0">
                <a:latin typeface="Courier"/>
                <a:cs typeface="Courier"/>
              </a:rPr>
              <a:t> grade"))</a:t>
            </a:r>
            <a:endParaRPr lang="en-US" dirty="0">
              <a:latin typeface="Courier"/>
              <a:cs typeface="Courier"/>
            </a:endParaRPr>
          </a:p>
        </p:txBody>
      </p:sp>
    </p:spTree>
    <p:extLst>
      <p:ext uri="{BB962C8B-B14F-4D97-AF65-F5344CB8AC3E}">
        <p14:creationId xmlns:p14="http://schemas.microsoft.com/office/powerpoint/2010/main" val="33911937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scales(1)</a:t>
            </a:r>
            <a:endParaRPr lang="en-US" dirty="0"/>
          </a:p>
        </p:txBody>
      </p:sp>
      <p:pic>
        <p:nvPicPr>
          <p:cNvPr id="4" name="Picture 3"/>
          <p:cNvPicPr>
            <a:picLocks noChangeAspect="1"/>
          </p:cNvPicPr>
          <p:nvPr/>
        </p:nvPicPr>
        <p:blipFill>
          <a:blip r:embed="rId2"/>
          <a:stretch>
            <a:fillRect/>
          </a:stretch>
        </p:blipFill>
        <p:spPr>
          <a:xfrm>
            <a:off x="5300743" y="1884946"/>
            <a:ext cx="3573215" cy="3261895"/>
          </a:xfrm>
          <a:prstGeom prst="rect">
            <a:avLst/>
          </a:prstGeom>
        </p:spPr>
      </p:pic>
      <p:sp>
        <p:nvSpPr>
          <p:cNvPr id="5" name="Rectangle 4"/>
          <p:cNvSpPr/>
          <p:nvPr/>
        </p:nvSpPr>
        <p:spPr>
          <a:xfrm>
            <a:off x="0" y="5146841"/>
            <a:ext cx="9144000" cy="954107"/>
          </a:xfrm>
          <a:prstGeom prst="rect">
            <a:avLst/>
          </a:prstGeom>
        </p:spPr>
        <p:txBody>
          <a:bodyPr wrap="square">
            <a:spAutoFit/>
          </a:bodyPr>
          <a:lstStyle/>
          <a:p>
            <a:r>
              <a:rPr lang="en-US" sz="1400" dirty="0" err="1">
                <a:latin typeface="Courier"/>
                <a:cs typeface="Courier"/>
              </a:rPr>
              <a:t>qplot</a:t>
            </a:r>
            <a:r>
              <a:rPr lang="en-US" sz="1400" dirty="0">
                <a:latin typeface="Courier"/>
                <a:cs typeface="Courier"/>
              </a:rPr>
              <a:t>(log10(carat), log10(price), data = diamonds)</a:t>
            </a:r>
          </a:p>
          <a:p>
            <a:r>
              <a:rPr lang="en-US" sz="1400" dirty="0" err="1">
                <a:latin typeface="Courier"/>
                <a:cs typeface="Courier"/>
              </a:rPr>
              <a:t>qplot</a:t>
            </a:r>
            <a:r>
              <a:rPr lang="en-US" sz="1400" dirty="0">
                <a:latin typeface="Courier"/>
                <a:cs typeface="Courier"/>
              </a:rPr>
              <a:t>(carat, price, data = diamonds) + </a:t>
            </a:r>
            <a:r>
              <a:rPr lang="en-US" sz="1400" dirty="0">
                <a:solidFill>
                  <a:srgbClr val="FF0000"/>
                </a:solidFill>
                <a:latin typeface="Courier"/>
                <a:cs typeface="Courier"/>
              </a:rPr>
              <a:t>scale_x_log10()</a:t>
            </a:r>
            <a:r>
              <a:rPr lang="en-US" sz="1400" dirty="0">
                <a:latin typeface="Courier"/>
                <a:cs typeface="Courier"/>
              </a:rPr>
              <a:t> + </a:t>
            </a:r>
            <a:r>
              <a:rPr lang="en-US" sz="1400" dirty="0">
                <a:solidFill>
                  <a:srgbClr val="FF0000"/>
                </a:solidFill>
                <a:latin typeface="Courier"/>
                <a:cs typeface="Courier"/>
              </a:rPr>
              <a:t>scale_y_log10()</a:t>
            </a:r>
          </a:p>
          <a:p>
            <a:r>
              <a:rPr lang="en-US" sz="1400" dirty="0" err="1">
                <a:latin typeface="Courier"/>
                <a:cs typeface="Courier"/>
              </a:rPr>
              <a:t>qplot</a:t>
            </a:r>
            <a:r>
              <a:rPr lang="en-US" sz="1400" dirty="0">
                <a:latin typeface="Courier"/>
                <a:cs typeface="Courier"/>
              </a:rPr>
              <a:t>(carat, price, data = diamonds) + </a:t>
            </a:r>
            <a:r>
              <a:rPr lang="en-US" sz="1400" dirty="0" err="1">
                <a:solidFill>
                  <a:srgbClr val="FF0000"/>
                </a:solidFill>
                <a:latin typeface="Courier"/>
                <a:cs typeface="Courier"/>
              </a:rPr>
              <a:t>scale_x_continuous</a:t>
            </a:r>
            <a:r>
              <a:rPr lang="en-US" sz="1400" dirty="0">
                <a:solidFill>
                  <a:srgbClr val="FF0000"/>
                </a:solidFill>
                <a:latin typeface="Courier"/>
                <a:cs typeface="Courier"/>
              </a:rPr>
              <a:t>(trans="log10")</a:t>
            </a:r>
            <a:r>
              <a:rPr lang="en-US" sz="1400" dirty="0">
                <a:latin typeface="Courier"/>
                <a:cs typeface="Courier"/>
              </a:rPr>
              <a:t> + scale_y_log10()</a:t>
            </a:r>
          </a:p>
        </p:txBody>
      </p:sp>
      <p:pic>
        <p:nvPicPr>
          <p:cNvPr id="6" name="Picture 5"/>
          <p:cNvPicPr>
            <a:picLocks noChangeAspect="1"/>
          </p:cNvPicPr>
          <p:nvPr/>
        </p:nvPicPr>
        <p:blipFill>
          <a:blip r:embed="rId3"/>
          <a:stretch>
            <a:fillRect/>
          </a:stretch>
        </p:blipFill>
        <p:spPr>
          <a:xfrm>
            <a:off x="0" y="1884946"/>
            <a:ext cx="4331368" cy="3311205"/>
          </a:xfrm>
          <a:prstGeom prst="rect">
            <a:avLst/>
          </a:prstGeom>
        </p:spPr>
      </p:pic>
    </p:spTree>
    <p:extLst>
      <p:ext uri="{BB962C8B-B14F-4D97-AF65-F5344CB8AC3E}">
        <p14:creationId xmlns:p14="http://schemas.microsoft.com/office/powerpoint/2010/main" val="314942026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scales(2)</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scale_colour_gradient</a:t>
            </a:r>
            <a:r>
              <a:rPr lang="en-US" b="1" dirty="0"/>
              <a:t>()</a:t>
            </a:r>
            <a:r>
              <a:rPr lang="en-US" dirty="0"/>
              <a:t> and </a:t>
            </a:r>
            <a:r>
              <a:rPr lang="en-US" b="1" dirty="0" err="1"/>
              <a:t>scale_fill_gradient</a:t>
            </a:r>
            <a:r>
              <a:rPr lang="en-US" b="1" dirty="0"/>
              <a:t>()</a:t>
            </a:r>
            <a:r>
              <a:rPr lang="en-US" dirty="0"/>
              <a:t>: a two–</a:t>
            </a:r>
            <a:r>
              <a:rPr lang="en-US" dirty="0" err="1"/>
              <a:t>colour</a:t>
            </a:r>
            <a:r>
              <a:rPr lang="en-US" dirty="0"/>
              <a:t> gradient, low–high. Arguments low and high control the </a:t>
            </a:r>
            <a:r>
              <a:rPr lang="en-US" dirty="0" err="1"/>
              <a:t>colours</a:t>
            </a:r>
            <a:r>
              <a:rPr lang="en-US" dirty="0"/>
              <a:t> at either end of the gradient. </a:t>
            </a:r>
            <a:endParaRPr lang="en-US" dirty="0" smtClean="0"/>
          </a:p>
          <a:p>
            <a:r>
              <a:rPr lang="en-US" b="1" dirty="0"/>
              <a:t>scale_colour_gradient2()</a:t>
            </a:r>
            <a:r>
              <a:rPr lang="en-US" dirty="0"/>
              <a:t> and </a:t>
            </a:r>
            <a:r>
              <a:rPr lang="en-US" b="1" dirty="0"/>
              <a:t>scale_fill_gradient2():</a:t>
            </a:r>
            <a:r>
              <a:rPr lang="en-US" dirty="0"/>
              <a:t> a three–</a:t>
            </a:r>
            <a:r>
              <a:rPr lang="en-US" dirty="0" err="1"/>
              <a:t>colour</a:t>
            </a:r>
            <a:r>
              <a:rPr lang="en-US" dirty="0"/>
              <a:t> gradient, low–med–high. </a:t>
            </a:r>
            <a:endParaRPr lang="en-US" dirty="0" smtClean="0"/>
          </a:p>
          <a:p>
            <a:r>
              <a:rPr lang="en-US" b="1" dirty="0" err="1"/>
              <a:t>scale_colour_gradientn</a:t>
            </a:r>
            <a:r>
              <a:rPr lang="en-US" b="1" dirty="0"/>
              <a:t>()</a:t>
            </a:r>
            <a:r>
              <a:rPr lang="en-US" dirty="0"/>
              <a:t> and </a:t>
            </a:r>
            <a:r>
              <a:rPr lang="en-US" b="1" dirty="0" err="1"/>
              <a:t>scale_fill_gradientn</a:t>
            </a:r>
            <a:r>
              <a:rPr lang="en-US" b="1" dirty="0"/>
              <a:t>()</a:t>
            </a:r>
            <a:r>
              <a:rPr lang="en-US" dirty="0"/>
              <a:t>: a custom n–</a:t>
            </a:r>
            <a:r>
              <a:rPr lang="en-US" dirty="0" err="1"/>
              <a:t>colour</a:t>
            </a:r>
            <a:r>
              <a:rPr lang="en-US" dirty="0"/>
              <a:t> </a:t>
            </a:r>
            <a:r>
              <a:rPr lang="en-US" dirty="0" err="1"/>
              <a:t>gra</a:t>
            </a:r>
            <a:r>
              <a:rPr lang="en-US" dirty="0"/>
              <a:t>- </a:t>
            </a:r>
            <a:r>
              <a:rPr lang="en-US" dirty="0" err="1"/>
              <a:t>dient</a:t>
            </a: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301977975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579" y="1408825"/>
            <a:ext cx="9050421" cy="2246769"/>
          </a:xfrm>
          <a:prstGeom prst="rect">
            <a:avLst/>
          </a:prstGeom>
        </p:spPr>
        <p:txBody>
          <a:bodyPr wrap="square">
            <a:spAutoFit/>
          </a:bodyPr>
          <a:lstStyle/>
          <a:p>
            <a:r>
              <a:rPr lang="en-US" sz="1400" dirty="0">
                <a:latin typeface="Courier"/>
                <a:cs typeface="Courier"/>
              </a:rPr>
              <a:t>f2d &lt;- with(faithful, MASS::kde2d(eruptions, waiting, h = c(1, 10), n = 50))</a:t>
            </a:r>
          </a:p>
          <a:p>
            <a:r>
              <a:rPr lang="en-US" sz="1400" dirty="0" err="1">
                <a:latin typeface="Courier"/>
                <a:cs typeface="Courier"/>
              </a:rPr>
              <a:t>df</a:t>
            </a:r>
            <a:r>
              <a:rPr lang="en-US" sz="1400" dirty="0">
                <a:latin typeface="Courier"/>
                <a:cs typeface="Courier"/>
              </a:rPr>
              <a:t> &lt;- with(f2d, </a:t>
            </a:r>
            <a:r>
              <a:rPr lang="en-US" sz="1400" dirty="0" err="1">
                <a:latin typeface="Courier"/>
                <a:cs typeface="Courier"/>
              </a:rPr>
              <a:t>cbind</a:t>
            </a:r>
            <a:r>
              <a:rPr lang="en-US" sz="1400" dirty="0">
                <a:latin typeface="Courier"/>
                <a:cs typeface="Courier"/>
              </a:rPr>
              <a:t>(</a:t>
            </a:r>
            <a:r>
              <a:rPr lang="en-US" sz="1400" dirty="0" err="1">
                <a:latin typeface="Courier"/>
                <a:cs typeface="Courier"/>
              </a:rPr>
              <a:t>expand.grid</a:t>
            </a:r>
            <a:r>
              <a:rPr lang="en-US" sz="1400" dirty="0">
                <a:latin typeface="Courier"/>
                <a:cs typeface="Courier"/>
              </a:rPr>
              <a:t>(x, y), </a:t>
            </a:r>
            <a:r>
              <a:rPr lang="en-US" sz="1400" dirty="0" err="1">
                <a:latin typeface="Courier"/>
                <a:cs typeface="Courier"/>
              </a:rPr>
              <a:t>as.vector</a:t>
            </a:r>
            <a:r>
              <a:rPr lang="en-US" sz="1400" dirty="0">
                <a:latin typeface="Courier"/>
                <a:cs typeface="Courier"/>
              </a:rPr>
              <a:t>(z)))</a:t>
            </a:r>
          </a:p>
          <a:p>
            <a:r>
              <a:rPr lang="en-US" sz="1400" dirty="0">
                <a:latin typeface="Courier"/>
                <a:cs typeface="Courier"/>
              </a:rPr>
              <a:t>names(</a:t>
            </a:r>
            <a:r>
              <a:rPr lang="en-US" sz="1400" dirty="0" err="1">
                <a:latin typeface="Courier"/>
                <a:cs typeface="Courier"/>
              </a:rPr>
              <a:t>df</a:t>
            </a:r>
            <a:r>
              <a:rPr lang="en-US" sz="1400" dirty="0">
                <a:latin typeface="Courier"/>
                <a:cs typeface="Courier"/>
              </a:rPr>
              <a:t>) &lt;- c("eruptions", "waiting", "density")</a:t>
            </a:r>
          </a:p>
          <a:p>
            <a:r>
              <a:rPr lang="en-US" sz="1400" dirty="0">
                <a:latin typeface="Courier"/>
                <a:cs typeface="Courier"/>
              </a:rPr>
              <a:t>erupt &lt;- </a:t>
            </a:r>
            <a:r>
              <a:rPr lang="en-US" sz="1400" dirty="0" err="1">
                <a:latin typeface="Courier"/>
                <a:cs typeface="Courier"/>
              </a:rPr>
              <a:t>ggplot</a:t>
            </a:r>
            <a:r>
              <a:rPr lang="en-US" sz="1400" dirty="0">
                <a:latin typeface="Courier"/>
                <a:cs typeface="Courier"/>
              </a:rPr>
              <a:t>(</a:t>
            </a:r>
            <a:r>
              <a:rPr lang="en-US" sz="1400" dirty="0" err="1">
                <a:latin typeface="Courier"/>
                <a:cs typeface="Courier"/>
              </a:rPr>
              <a:t>df</a:t>
            </a:r>
            <a:r>
              <a:rPr lang="en-US" sz="1400" dirty="0">
                <a:latin typeface="Courier"/>
                <a:cs typeface="Courier"/>
              </a:rPr>
              <a:t>, </a:t>
            </a:r>
            <a:r>
              <a:rPr lang="en-US" sz="1400" dirty="0" err="1">
                <a:latin typeface="Courier"/>
                <a:cs typeface="Courier"/>
              </a:rPr>
              <a:t>aes</a:t>
            </a:r>
            <a:r>
              <a:rPr lang="en-US" sz="1400" dirty="0">
                <a:latin typeface="Courier"/>
                <a:cs typeface="Courier"/>
              </a:rPr>
              <a:t>(waiting, eruptions, fill = density)) +</a:t>
            </a:r>
          </a:p>
          <a:p>
            <a:r>
              <a:rPr lang="en-US" sz="1400" dirty="0">
                <a:latin typeface="Courier"/>
                <a:cs typeface="Courier"/>
              </a:rPr>
              <a:t>  </a:t>
            </a:r>
            <a:r>
              <a:rPr lang="en-US" sz="1400" dirty="0" err="1">
                <a:latin typeface="Courier"/>
                <a:cs typeface="Courier"/>
              </a:rPr>
              <a:t>geom_tile</a:t>
            </a:r>
            <a:r>
              <a:rPr lang="en-US" sz="1400" dirty="0">
                <a:latin typeface="Courier"/>
                <a:cs typeface="Courier"/>
              </a:rPr>
              <a:t>() +</a:t>
            </a:r>
          </a:p>
          <a:p>
            <a:r>
              <a:rPr lang="en-US" sz="1400" dirty="0">
                <a:latin typeface="Courier"/>
                <a:cs typeface="Courier"/>
              </a:rPr>
              <a:t>  </a:t>
            </a:r>
            <a:r>
              <a:rPr lang="en-US" sz="1400" dirty="0" err="1">
                <a:latin typeface="Courier"/>
                <a:cs typeface="Courier"/>
              </a:rPr>
              <a:t>scale_x_continuous</a:t>
            </a:r>
            <a:r>
              <a:rPr lang="en-US" sz="1400" dirty="0">
                <a:latin typeface="Courier"/>
                <a:cs typeface="Courier"/>
              </a:rPr>
              <a:t>(expand = c(0, 0)) +</a:t>
            </a:r>
          </a:p>
          <a:p>
            <a:r>
              <a:rPr lang="en-US" sz="1400" dirty="0">
                <a:latin typeface="Courier"/>
                <a:cs typeface="Courier"/>
              </a:rPr>
              <a:t>  </a:t>
            </a:r>
            <a:r>
              <a:rPr lang="en-US" sz="1400" dirty="0" err="1">
                <a:latin typeface="Courier"/>
                <a:cs typeface="Courier"/>
              </a:rPr>
              <a:t>scale_y_continuous</a:t>
            </a:r>
            <a:r>
              <a:rPr lang="en-US" sz="1400" dirty="0">
                <a:latin typeface="Courier"/>
                <a:cs typeface="Courier"/>
              </a:rPr>
              <a:t>(expand = c(0, 0))</a:t>
            </a:r>
          </a:p>
          <a:p>
            <a:r>
              <a:rPr lang="en-US" sz="1400" dirty="0">
                <a:latin typeface="Courier"/>
                <a:cs typeface="Courier"/>
              </a:rPr>
              <a:t>erupt + </a:t>
            </a:r>
            <a:r>
              <a:rPr lang="en-US" sz="1400" dirty="0" err="1">
                <a:solidFill>
                  <a:srgbClr val="FF0000"/>
                </a:solidFill>
                <a:latin typeface="Courier"/>
                <a:cs typeface="Courier"/>
              </a:rPr>
              <a:t>scale_fill_gradient</a:t>
            </a:r>
            <a:r>
              <a:rPr lang="en-US" sz="1400" dirty="0">
                <a:latin typeface="Courier"/>
                <a:cs typeface="Courier"/>
              </a:rPr>
              <a:t>(limits = c(0, 0.04))</a:t>
            </a:r>
          </a:p>
          <a:p>
            <a:r>
              <a:rPr lang="en-US" sz="1400" dirty="0">
                <a:latin typeface="Courier"/>
                <a:cs typeface="Courier"/>
              </a:rPr>
              <a:t>erupt + </a:t>
            </a:r>
            <a:r>
              <a:rPr lang="en-US" sz="1400" dirty="0" err="1">
                <a:solidFill>
                  <a:srgbClr val="FF0000"/>
                </a:solidFill>
                <a:latin typeface="Courier"/>
                <a:cs typeface="Courier"/>
              </a:rPr>
              <a:t>scale_fill_gradient</a:t>
            </a:r>
            <a:r>
              <a:rPr lang="en-US" sz="1400" dirty="0">
                <a:latin typeface="Courier"/>
                <a:cs typeface="Courier"/>
              </a:rPr>
              <a:t>(limits = c(0, 0.04), low="white", high="black")</a:t>
            </a:r>
          </a:p>
          <a:p>
            <a:r>
              <a:rPr lang="en-US" sz="1400" dirty="0">
                <a:latin typeface="Courier"/>
                <a:cs typeface="Courier"/>
              </a:rPr>
              <a:t>erupt + </a:t>
            </a:r>
            <a:r>
              <a:rPr lang="en-US" sz="1400" dirty="0">
                <a:solidFill>
                  <a:srgbClr val="FF0000"/>
                </a:solidFill>
                <a:latin typeface="Courier"/>
                <a:cs typeface="Courier"/>
              </a:rPr>
              <a:t>scale_fill_gradient2</a:t>
            </a:r>
            <a:r>
              <a:rPr lang="en-US" sz="1400" dirty="0">
                <a:latin typeface="Courier"/>
                <a:cs typeface="Courier"/>
              </a:rPr>
              <a:t>(limits = c(-0.04, 0.04)</a:t>
            </a:r>
            <a:r>
              <a:rPr lang="en-US" sz="1400" dirty="0" smtClean="0">
                <a:latin typeface="Courier"/>
                <a:cs typeface="Courier"/>
              </a:rPr>
              <a:t>,midpoint </a:t>
            </a:r>
            <a:r>
              <a:rPr lang="en-US" sz="1400" dirty="0">
                <a:latin typeface="Courier"/>
                <a:cs typeface="Courier"/>
              </a:rPr>
              <a:t>= mean(</a:t>
            </a:r>
            <a:r>
              <a:rPr lang="en-US" sz="1400" dirty="0" err="1">
                <a:latin typeface="Courier"/>
                <a:cs typeface="Courier"/>
              </a:rPr>
              <a:t>df$density</a:t>
            </a:r>
            <a:r>
              <a:rPr lang="en-US" sz="1400" dirty="0">
                <a:latin typeface="Courier"/>
                <a:cs typeface="Courier"/>
              </a:rPr>
              <a:t>))</a:t>
            </a:r>
          </a:p>
        </p:txBody>
      </p:sp>
      <p:pic>
        <p:nvPicPr>
          <p:cNvPr id="5" name="Picture 4"/>
          <p:cNvPicPr>
            <a:picLocks noChangeAspect="1"/>
          </p:cNvPicPr>
          <p:nvPr/>
        </p:nvPicPr>
        <p:blipFill>
          <a:blip r:embed="rId2"/>
          <a:stretch>
            <a:fillRect/>
          </a:stretch>
        </p:blipFill>
        <p:spPr>
          <a:xfrm>
            <a:off x="0" y="3842746"/>
            <a:ext cx="9144000" cy="3020458"/>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Continuous scales(3)</a:t>
            </a:r>
            <a:endParaRPr lang="en-US" dirty="0"/>
          </a:p>
        </p:txBody>
      </p:sp>
    </p:spTree>
    <p:extLst>
      <p:ext uri="{BB962C8B-B14F-4D97-AF65-F5344CB8AC3E}">
        <p14:creationId xmlns:p14="http://schemas.microsoft.com/office/powerpoint/2010/main" val="376761038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scales(4)</a:t>
            </a:r>
            <a:endParaRPr lang="en-US" dirty="0"/>
          </a:p>
        </p:txBody>
      </p:sp>
      <p:sp>
        <p:nvSpPr>
          <p:cNvPr id="4" name="Rectangle 3"/>
          <p:cNvSpPr/>
          <p:nvPr/>
        </p:nvSpPr>
        <p:spPr>
          <a:xfrm>
            <a:off x="334210" y="1566311"/>
            <a:ext cx="8555789" cy="1600438"/>
          </a:xfrm>
          <a:prstGeom prst="rect">
            <a:avLst/>
          </a:prstGeom>
        </p:spPr>
        <p:txBody>
          <a:bodyPr wrap="square">
            <a:spAutoFit/>
          </a:bodyPr>
          <a:lstStyle/>
          <a:p>
            <a:r>
              <a:rPr lang="en-US" sz="1400" dirty="0">
                <a:solidFill>
                  <a:srgbClr val="FF0000"/>
                </a:solidFill>
                <a:latin typeface="Courier"/>
                <a:cs typeface="Courier"/>
              </a:rPr>
              <a:t>library(</a:t>
            </a:r>
            <a:r>
              <a:rPr lang="en-US" sz="1400" dirty="0" err="1">
                <a:solidFill>
                  <a:srgbClr val="FF0000"/>
                </a:solidFill>
                <a:latin typeface="Courier"/>
                <a:cs typeface="Courier"/>
              </a:rPr>
              <a:t>colorspace</a:t>
            </a:r>
            <a:r>
              <a:rPr lang="en-US" sz="1400" dirty="0">
                <a:solidFill>
                  <a:srgbClr val="FF0000"/>
                </a:solidFill>
                <a:latin typeface="Courier"/>
                <a:cs typeface="Courier"/>
              </a:rPr>
              <a:t>)</a:t>
            </a:r>
          </a:p>
          <a:p>
            <a:r>
              <a:rPr lang="en-US" sz="1400" dirty="0" err="1">
                <a:latin typeface="Courier"/>
                <a:cs typeface="Courier"/>
              </a:rPr>
              <a:t>fill_gradn</a:t>
            </a:r>
            <a:r>
              <a:rPr lang="en-US" sz="1400" dirty="0">
                <a:latin typeface="Courier"/>
                <a:cs typeface="Courier"/>
              </a:rPr>
              <a:t> &lt;- function(pal) {</a:t>
            </a:r>
          </a:p>
          <a:p>
            <a:r>
              <a:rPr lang="en-US" sz="1400" dirty="0">
                <a:latin typeface="Courier"/>
                <a:cs typeface="Courier"/>
              </a:rPr>
              <a:t>  </a:t>
            </a:r>
            <a:r>
              <a:rPr lang="en-US" sz="1400" dirty="0" err="1">
                <a:latin typeface="Courier"/>
                <a:cs typeface="Courier"/>
              </a:rPr>
              <a:t>scale_fill_gradientn</a:t>
            </a:r>
            <a:r>
              <a:rPr lang="en-US" sz="1400" dirty="0">
                <a:latin typeface="Courier"/>
                <a:cs typeface="Courier"/>
              </a:rPr>
              <a:t>(</a:t>
            </a:r>
            <a:r>
              <a:rPr lang="en-US" sz="1400" dirty="0" err="1">
                <a:latin typeface="Courier"/>
                <a:cs typeface="Courier"/>
              </a:rPr>
              <a:t>colours</a:t>
            </a:r>
            <a:r>
              <a:rPr lang="en-US" sz="1400" dirty="0">
                <a:latin typeface="Courier"/>
                <a:cs typeface="Courier"/>
              </a:rPr>
              <a:t> = pal(7), limits = c(0, 0.04))</a:t>
            </a:r>
          </a:p>
          <a:p>
            <a:r>
              <a:rPr lang="en-US" sz="1400" dirty="0">
                <a:latin typeface="Courier"/>
                <a:cs typeface="Courier"/>
              </a:rPr>
              <a:t>}</a:t>
            </a:r>
          </a:p>
          <a:p>
            <a:r>
              <a:rPr lang="en-US" sz="1400" dirty="0">
                <a:latin typeface="Courier"/>
                <a:cs typeface="Courier"/>
              </a:rPr>
              <a:t>erupt + </a:t>
            </a:r>
            <a:r>
              <a:rPr lang="en-US" sz="1400" dirty="0" err="1">
                <a:latin typeface="Courier"/>
                <a:cs typeface="Courier"/>
              </a:rPr>
              <a:t>fill_gradn</a:t>
            </a:r>
            <a:r>
              <a:rPr lang="en-US" sz="1400" dirty="0">
                <a:latin typeface="Courier"/>
                <a:cs typeface="Courier"/>
              </a:rPr>
              <a:t>(</a:t>
            </a:r>
            <a:r>
              <a:rPr lang="en-US" sz="1400" dirty="0" err="1">
                <a:latin typeface="Courier"/>
                <a:cs typeface="Courier"/>
              </a:rPr>
              <a:t>rainbow_hcl</a:t>
            </a:r>
            <a:r>
              <a:rPr lang="en-US" sz="1400" dirty="0">
                <a:latin typeface="Courier"/>
                <a:cs typeface="Courier"/>
              </a:rPr>
              <a:t>)</a:t>
            </a:r>
          </a:p>
          <a:p>
            <a:r>
              <a:rPr lang="en-US" sz="1400" dirty="0">
                <a:latin typeface="Courier"/>
                <a:cs typeface="Courier"/>
              </a:rPr>
              <a:t>erupt + </a:t>
            </a:r>
            <a:r>
              <a:rPr lang="en-US" sz="1400" dirty="0" err="1">
                <a:latin typeface="Courier"/>
                <a:cs typeface="Courier"/>
              </a:rPr>
              <a:t>fill_gradn</a:t>
            </a:r>
            <a:r>
              <a:rPr lang="en-US" sz="1400" dirty="0">
                <a:latin typeface="Courier"/>
                <a:cs typeface="Courier"/>
              </a:rPr>
              <a:t>(</a:t>
            </a:r>
            <a:r>
              <a:rPr lang="en-US" sz="1400" dirty="0" err="1">
                <a:latin typeface="Courier"/>
                <a:cs typeface="Courier"/>
              </a:rPr>
              <a:t>diverge_hcl</a:t>
            </a:r>
            <a:r>
              <a:rPr lang="en-US" sz="1400" dirty="0">
                <a:latin typeface="Courier"/>
                <a:cs typeface="Courier"/>
              </a:rPr>
              <a:t>)</a:t>
            </a:r>
          </a:p>
          <a:p>
            <a:r>
              <a:rPr lang="en-US" sz="1400" dirty="0">
                <a:latin typeface="Courier"/>
                <a:cs typeface="Courier"/>
              </a:rPr>
              <a:t>erupt + </a:t>
            </a:r>
            <a:r>
              <a:rPr lang="en-US" sz="1400" dirty="0" err="1">
                <a:latin typeface="Courier"/>
                <a:cs typeface="Courier"/>
              </a:rPr>
              <a:t>fill_gradn</a:t>
            </a:r>
            <a:r>
              <a:rPr lang="en-US" sz="1400" dirty="0">
                <a:latin typeface="Courier"/>
                <a:cs typeface="Courier"/>
              </a:rPr>
              <a:t>(</a:t>
            </a:r>
            <a:r>
              <a:rPr lang="en-US" sz="1400" dirty="0" err="1">
                <a:latin typeface="Courier"/>
                <a:cs typeface="Courier"/>
              </a:rPr>
              <a:t>heat_hcl</a:t>
            </a:r>
            <a:r>
              <a:rPr lang="en-US" sz="1400" dirty="0">
                <a:latin typeface="Courier"/>
                <a:cs typeface="Courier"/>
              </a:rPr>
              <a:t>)</a:t>
            </a:r>
          </a:p>
        </p:txBody>
      </p:sp>
      <p:pic>
        <p:nvPicPr>
          <p:cNvPr id="5" name="Picture 4"/>
          <p:cNvPicPr>
            <a:picLocks noChangeAspect="1"/>
          </p:cNvPicPr>
          <p:nvPr/>
        </p:nvPicPr>
        <p:blipFill>
          <a:blip r:embed="rId2"/>
          <a:stretch>
            <a:fillRect/>
          </a:stretch>
        </p:blipFill>
        <p:spPr>
          <a:xfrm>
            <a:off x="0" y="3871082"/>
            <a:ext cx="9144000" cy="2986918"/>
          </a:xfrm>
          <a:prstGeom prst="rect">
            <a:avLst/>
          </a:prstGeom>
        </p:spPr>
      </p:pic>
    </p:spTree>
    <p:extLst>
      <p:ext uri="{BB962C8B-B14F-4D97-AF65-F5344CB8AC3E}">
        <p14:creationId xmlns:p14="http://schemas.microsoft.com/office/powerpoint/2010/main" val="22829351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tm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390" y="0"/>
            <a:ext cx="6400800" cy="6400800"/>
          </a:xfrm>
          <a:prstGeom prst="rect">
            <a:avLst/>
          </a:prstGeom>
        </p:spPr>
      </p:pic>
      <p:sp>
        <p:nvSpPr>
          <p:cNvPr id="5" name="TextBox 4"/>
          <p:cNvSpPr txBox="1"/>
          <p:nvPr/>
        </p:nvSpPr>
        <p:spPr>
          <a:xfrm>
            <a:off x="200526" y="106947"/>
            <a:ext cx="1991895" cy="646331"/>
          </a:xfrm>
          <a:prstGeom prst="rect">
            <a:avLst/>
          </a:prstGeom>
          <a:noFill/>
        </p:spPr>
        <p:txBody>
          <a:bodyPr wrap="square" rtlCol="0">
            <a:spAutoFit/>
          </a:bodyPr>
          <a:lstStyle/>
          <a:p>
            <a:r>
              <a:rPr lang="en-US" dirty="0" err="1" smtClean="0"/>
              <a:t>Heatmap</a:t>
            </a:r>
            <a:endParaRPr lang="en-US" dirty="0" smtClean="0"/>
          </a:p>
          <a:p>
            <a:r>
              <a:rPr lang="en-US" dirty="0" smtClean="0"/>
              <a:t>(</a:t>
            </a:r>
            <a:r>
              <a:rPr lang="en-US" dirty="0" err="1" smtClean="0"/>
              <a:t>heatmap.R</a:t>
            </a:r>
            <a:r>
              <a:rPr lang="en-US" dirty="0" smtClean="0"/>
              <a:t>)</a:t>
            </a:r>
            <a:endParaRPr lang="en-US" dirty="0"/>
          </a:p>
        </p:txBody>
      </p:sp>
    </p:spTree>
    <p:extLst>
      <p:ext uri="{BB962C8B-B14F-4D97-AF65-F5344CB8AC3E}">
        <p14:creationId xmlns:p14="http://schemas.microsoft.com/office/powerpoint/2010/main" val="26029972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80954"/>
            <a:ext cx="8229600" cy="1143000"/>
          </a:xfrm>
        </p:spPr>
        <p:txBody>
          <a:bodyPr>
            <a:normAutofit fontScale="90000"/>
          </a:bodyPr>
          <a:lstStyle/>
          <a:p>
            <a:r>
              <a:rPr lang="en-US" dirty="0"/>
              <a:t>g</a:t>
            </a:r>
            <a:r>
              <a:rPr lang="en-US" dirty="0" smtClean="0"/>
              <a:t>gplot2 basics</a:t>
            </a:r>
            <a:br>
              <a:rPr lang="en-US" dirty="0" smtClean="0"/>
            </a:br>
            <a:r>
              <a:rPr lang="en-US" dirty="0" err="1" smtClean="0"/>
              <a:t>ggplot_basics.R</a:t>
            </a:r>
            <a:endParaRPr lang="en-US" dirty="0"/>
          </a:p>
        </p:txBody>
      </p:sp>
    </p:spTree>
    <p:extLst>
      <p:ext uri="{BB962C8B-B14F-4D97-AF65-F5344CB8AC3E}">
        <p14:creationId xmlns:p14="http://schemas.microsoft.com/office/powerpoint/2010/main" val="9000784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ggplot2</a:t>
            </a:r>
            <a:endParaRPr lang="en-US" dirty="0"/>
          </a:p>
        </p:txBody>
      </p:sp>
      <p:sp>
        <p:nvSpPr>
          <p:cNvPr id="3" name="Content Placeholder 2"/>
          <p:cNvSpPr>
            <a:spLocks noGrp="1"/>
          </p:cNvSpPr>
          <p:nvPr>
            <p:ph idx="1"/>
          </p:nvPr>
        </p:nvSpPr>
        <p:spPr/>
        <p:txBody>
          <a:bodyPr/>
          <a:lstStyle/>
          <a:p>
            <a:r>
              <a:rPr lang="en-US" dirty="0" smtClean="0"/>
              <a:t>Use </a:t>
            </a:r>
            <a:r>
              <a:rPr lang="en-US" dirty="0"/>
              <a:t>just </a:t>
            </a:r>
            <a:r>
              <a:rPr lang="en-US" dirty="0" err="1"/>
              <a:t>qplot</a:t>
            </a:r>
            <a:r>
              <a:rPr lang="en-US" dirty="0"/>
              <a:t>(), without any understanding of the underlying grammar </a:t>
            </a:r>
            <a:endParaRPr lang="en-US" dirty="0" smtClean="0"/>
          </a:p>
          <a:p>
            <a:r>
              <a:rPr lang="en-US" dirty="0" smtClean="0"/>
              <a:t>Theoretical basis of ggplot2: layered </a:t>
            </a:r>
            <a:r>
              <a:rPr lang="en-US" dirty="0"/>
              <a:t>grammar is based on Wilkinson’s grammar of graphics (Wilkinson, 2005) </a:t>
            </a:r>
            <a:endParaRPr lang="en-US" dirty="0" smtClean="0"/>
          </a:p>
          <a:p>
            <a:endParaRPr lang="en-US" dirty="0"/>
          </a:p>
        </p:txBody>
      </p:sp>
    </p:spTree>
    <p:extLst>
      <p:ext uri="{BB962C8B-B14F-4D97-AF65-F5344CB8AC3E}">
        <p14:creationId xmlns:p14="http://schemas.microsoft.com/office/powerpoint/2010/main" val="11252342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5053" y="4428379"/>
            <a:ext cx="4305300" cy="2047890"/>
          </a:xfrm>
          <a:prstGeom prst="rect">
            <a:avLst/>
          </a:prstGeom>
        </p:spPr>
      </p:pic>
      <p:sp>
        <p:nvSpPr>
          <p:cNvPr id="5" name="Rectangle 4"/>
          <p:cNvSpPr/>
          <p:nvPr/>
        </p:nvSpPr>
        <p:spPr>
          <a:xfrm>
            <a:off x="119529" y="1195550"/>
            <a:ext cx="8911551" cy="3108544"/>
          </a:xfrm>
          <a:prstGeom prst="rect">
            <a:avLst/>
          </a:prstGeom>
        </p:spPr>
        <p:txBody>
          <a:bodyPr wrap="none">
            <a:spAutoFit/>
          </a:bodyPr>
          <a:lstStyle/>
          <a:p>
            <a:r>
              <a:rPr lang="en-US" sz="1400" b="1" dirty="0">
                <a:latin typeface="Courier"/>
                <a:cs typeface="Courier"/>
              </a:rPr>
              <a:t>head(diamonds)</a:t>
            </a:r>
          </a:p>
          <a:p>
            <a:r>
              <a:rPr lang="en-US" sz="1400" dirty="0">
                <a:latin typeface="Courier"/>
                <a:cs typeface="Courier"/>
              </a:rPr>
              <a:t>A dataset containing the prices and other attributes of almost 54,000 diamonds. </a:t>
            </a:r>
            <a:endParaRPr lang="en-US" sz="1400" dirty="0" smtClean="0">
              <a:latin typeface="Courier"/>
              <a:cs typeface="Courier"/>
            </a:endParaRPr>
          </a:p>
          <a:p>
            <a:r>
              <a:rPr lang="en-US" sz="1400" dirty="0" smtClean="0">
                <a:latin typeface="Courier"/>
                <a:cs typeface="Courier"/>
              </a:rPr>
              <a:t>The </a:t>
            </a:r>
            <a:r>
              <a:rPr lang="en-US" sz="1400" dirty="0">
                <a:latin typeface="Courier"/>
                <a:cs typeface="Courier"/>
              </a:rPr>
              <a:t>variables are as follows:</a:t>
            </a:r>
          </a:p>
          <a:p>
            <a:r>
              <a:rPr lang="en-US" sz="1400" dirty="0">
                <a:latin typeface="Courier"/>
                <a:cs typeface="Courier"/>
              </a:rPr>
              <a:t># price   = price in US dollars ($326–$18,823)</a:t>
            </a:r>
          </a:p>
          <a:p>
            <a:r>
              <a:rPr lang="en-US" sz="1400" dirty="0">
                <a:latin typeface="Courier"/>
                <a:cs typeface="Courier"/>
              </a:rPr>
              <a:t># carat   = weight of the diamond (0.2–5.01)</a:t>
            </a:r>
          </a:p>
          <a:p>
            <a:r>
              <a:rPr lang="en-US" sz="1400" dirty="0">
                <a:latin typeface="Courier"/>
                <a:cs typeface="Courier"/>
              </a:rPr>
              <a:t># cut     = quality of the cut (Fair, Good, Very Good, Premium, Ideal)</a:t>
            </a:r>
          </a:p>
          <a:p>
            <a:r>
              <a:rPr lang="en-US" sz="1400" dirty="0">
                <a:latin typeface="Courier"/>
                <a:cs typeface="Courier"/>
              </a:rPr>
              <a:t># </a:t>
            </a:r>
            <a:r>
              <a:rPr lang="en-US" sz="1400" dirty="0" err="1">
                <a:latin typeface="Courier"/>
                <a:cs typeface="Courier"/>
              </a:rPr>
              <a:t>colour</a:t>
            </a:r>
            <a:r>
              <a:rPr lang="en-US" sz="1400" dirty="0">
                <a:latin typeface="Courier"/>
                <a:cs typeface="Courier"/>
              </a:rPr>
              <a:t>  = diamond </a:t>
            </a:r>
            <a:r>
              <a:rPr lang="en-US" sz="1400" dirty="0" err="1">
                <a:latin typeface="Courier"/>
                <a:cs typeface="Courier"/>
              </a:rPr>
              <a:t>colour</a:t>
            </a:r>
            <a:r>
              <a:rPr lang="en-US" sz="1400" dirty="0">
                <a:latin typeface="Courier"/>
                <a:cs typeface="Courier"/>
              </a:rPr>
              <a:t>, from J (worst) to D (best)</a:t>
            </a:r>
          </a:p>
          <a:p>
            <a:r>
              <a:rPr lang="en-US" sz="1400" dirty="0">
                <a:latin typeface="Courier"/>
                <a:cs typeface="Courier"/>
              </a:rPr>
              <a:t># clarity = a measurement of how clear the diamond is (I1 (worst), SI1, SI2, VS1, </a:t>
            </a:r>
            <a:endParaRPr lang="en-US" sz="1400" dirty="0" smtClean="0">
              <a:latin typeface="Courier"/>
              <a:cs typeface="Courier"/>
            </a:endParaRPr>
          </a:p>
          <a:p>
            <a:r>
              <a:rPr lang="en-US" sz="1400" dirty="0" smtClean="0">
                <a:latin typeface="Courier"/>
                <a:cs typeface="Courier"/>
              </a:rPr>
              <a:t>#</a:t>
            </a:r>
            <a:r>
              <a:rPr lang="en-US" sz="1400" dirty="0">
                <a:latin typeface="Courier"/>
                <a:cs typeface="Courier"/>
              </a:rPr>
              <a:t>		    VS2, VVS1, VVS2, IF (best))</a:t>
            </a:r>
          </a:p>
          <a:p>
            <a:r>
              <a:rPr lang="en-US" sz="1400" dirty="0">
                <a:latin typeface="Courier"/>
                <a:cs typeface="Courier"/>
              </a:rPr>
              <a:t># x       = length in mm (0–10.74)</a:t>
            </a:r>
          </a:p>
          <a:p>
            <a:r>
              <a:rPr lang="en-US" sz="1400" dirty="0">
                <a:latin typeface="Courier"/>
                <a:cs typeface="Courier"/>
              </a:rPr>
              <a:t># y       = width in mm (0–58.9)</a:t>
            </a:r>
          </a:p>
          <a:p>
            <a:r>
              <a:rPr lang="en-US" sz="1400" dirty="0">
                <a:latin typeface="Courier"/>
                <a:cs typeface="Courier"/>
              </a:rPr>
              <a:t># z       = depth in mm (0–31.8)</a:t>
            </a:r>
          </a:p>
          <a:p>
            <a:r>
              <a:rPr lang="en-US" sz="1400" dirty="0">
                <a:latin typeface="Courier"/>
                <a:cs typeface="Courier"/>
              </a:rPr>
              <a:t># depth   = total depth percentage = z / mean(x, y) = 2 * z / (x + y) (43–79)</a:t>
            </a:r>
          </a:p>
          <a:p>
            <a:r>
              <a:rPr lang="en-US" sz="1400" dirty="0">
                <a:latin typeface="Courier"/>
                <a:cs typeface="Courier"/>
              </a:rPr>
              <a:t># table   = width of top of diamond relative to widest point (43–95)</a:t>
            </a:r>
          </a:p>
        </p:txBody>
      </p:sp>
      <p:sp>
        <p:nvSpPr>
          <p:cNvPr id="6" name="Title 1"/>
          <p:cNvSpPr>
            <a:spLocks noGrp="1"/>
          </p:cNvSpPr>
          <p:nvPr>
            <p:ph type="title"/>
          </p:nvPr>
        </p:nvSpPr>
        <p:spPr>
          <a:xfrm>
            <a:off x="457200" y="274638"/>
            <a:ext cx="8229600" cy="1143000"/>
          </a:xfrm>
        </p:spPr>
        <p:txBody>
          <a:bodyPr/>
          <a:lstStyle/>
          <a:p>
            <a:r>
              <a:rPr lang="en-US" dirty="0" smtClean="0"/>
              <a:t>Data</a:t>
            </a:r>
            <a:endParaRPr lang="en-US" dirty="0"/>
          </a:p>
        </p:txBody>
      </p:sp>
    </p:spTree>
    <p:extLst>
      <p:ext uri="{BB962C8B-B14F-4D97-AF65-F5344CB8AC3E}">
        <p14:creationId xmlns:p14="http://schemas.microsoft.com/office/powerpoint/2010/main" val="3694238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3107</TotalTime>
  <Words>3974</Words>
  <Application>Microsoft Macintosh PowerPoint</Application>
  <PresentationFormat>On-screen Show (4:3)</PresentationFormat>
  <Paragraphs>303</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ggplot2: Introduction and exercises</vt:lpstr>
      <vt:lpstr>Motivation</vt:lpstr>
      <vt:lpstr>PowerPoint Presentation</vt:lpstr>
      <vt:lpstr>PowerPoint Presentation</vt:lpstr>
      <vt:lpstr>PowerPoint Presentation</vt:lpstr>
      <vt:lpstr>PowerPoint Presentation</vt:lpstr>
      <vt:lpstr>ggplot2 basics ggplot_basics.R</vt:lpstr>
      <vt:lpstr>ggplot2</vt:lpstr>
      <vt:lpstr>Data</vt:lpstr>
      <vt:lpstr>PowerPoint Presentation</vt:lpstr>
      <vt:lpstr>PowerPoint Presentation</vt:lpstr>
      <vt:lpstr>Aesthetic Attributes</vt:lpstr>
      <vt:lpstr>Aesthetic Attributes (3)</vt:lpstr>
      <vt:lpstr>Aesthetic Attributes (3)</vt:lpstr>
      <vt:lpstr>PowerPoint Presentation</vt:lpstr>
      <vt:lpstr>Plot geoms(1)</vt:lpstr>
      <vt:lpstr>Plot geoms(2)</vt:lpstr>
      <vt:lpstr>Plot geoms(3)</vt:lpstr>
      <vt:lpstr>PowerPoint Presentation</vt:lpstr>
      <vt:lpstr>Plog geom(5)</vt:lpstr>
      <vt:lpstr>Boxplots and jittered points</vt:lpstr>
      <vt:lpstr>Histogram and density plots(1)</vt:lpstr>
      <vt:lpstr>Histogram and density plots(2)</vt:lpstr>
      <vt:lpstr>Bar charts(1)</vt:lpstr>
      <vt:lpstr>Bar charts(2)</vt:lpstr>
      <vt:lpstr>Faceting(1)</vt:lpstr>
      <vt:lpstr>Faceting(2)</vt:lpstr>
      <vt:lpstr>Plot generation process</vt:lpstr>
      <vt:lpstr>PowerPoint Presentation</vt:lpstr>
      <vt:lpstr>Layers</vt:lpstr>
      <vt:lpstr>Creating plot(1)</vt:lpstr>
      <vt:lpstr>Creating plot(2)</vt:lpstr>
      <vt:lpstr>Creating plot(3)</vt:lpstr>
      <vt:lpstr>Creating plot(4)</vt:lpstr>
      <vt:lpstr>Creating plot(5)</vt:lpstr>
      <vt:lpstr>Creating plot(6): Grouping</vt:lpstr>
      <vt:lpstr>Creating plot(7): Grouping</vt:lpstr>
      <vt:lpstr>Creating plot(8): Grouping</vt:lpstr>
      <vt:lpstr>Geoms</vt:lpstr>
      <vt:lpstr>PowerPoint Presentation</vt:lpstr>
      <vt:lpstr>Stat(1)</vt:lpstr>
      <vt:lpstr>Stat(2)</vt:lpstr>
      <vt:lpstr>Position adjustments(1)</vt:lpstr>
      <vt:lpstr>Position adjustments(2)</vt:lpstr>
      <vt:lpstr>Position adjustments(3)</vt:lpstr>
      <vt:lpstr>Position adjustments(4)</vt:lpstr>
      <vt:lpstr>PowerPoint Presentation</vt:lpstr>
      <vt:lpstr>Scales, axes and legends(1)</vt:lpstr>
      <vt:lpstr>Scales, axes and legends(2)</vt:lpstr>
      <vt:lpstr>Scale example</vt:lpstr>
      <vt:lpstr>PowerPoint Presentation</vt:lpstr>
      <vt:lpstr>PowerPoint Presentation</vt:lpstr>
      <vt:lpstr>PowerPoint Presentation</vt:lpstr>
      <vt:lpstr>PowerPoint Presentation</vt:lpstr>
      <vt:lpstr>PowerPoint Presentation</vt:lpstr>
      <vt:lpstr>Continuous scales(1)</vt:lpstr>
      <vt:lpstr>Continuous scales(2)</vt:lpstr>
      <vt:lpstr>Continuous scales(3)</vt:lpstr>
      <vt:lpstr>Continuous scales(4)</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ggplot</dc:title>
  <dc:creator>Umer Ijaz</dc:creator>
  <cp:lastModifiedBy>Umer Ijaz</cp:lastModifiedBy>
  <cp:revision>78</cp:revision>
  <dcterms:created xsi:type="dcterms:W3CDTF">2014-06-15T14:54:08Z</dcterms:created>
  <dcterms:modified xsi:type="dcterms:W3CDTF">2014-06-17T18:43:06Z</dcterms:modified>
</cp:coreProperties>
</file>